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35" r:id="rId6"/>
    <p:sldId id="415" r:id="rId7"/>
    <p:sldId id="434" r:id="rId8"/>
    <p:sldId id="431" r:id="rId9"/>
    <p:sldId id="412" r:id="rId10"/>
    <p:sldId id="432" r:id="rId11"/>
    <p:sldId id="433" r:id="rId12"/>
    <p:sldId id="416" r:id="rId13"/>
    <p:sldId id="417" r:id="rId14"/>
    <p:sldId id="418" r:id="rId15"/>
    <p:sldId id="436" r:id="rId16"/>
    <p:sldId id="437" r:id="rId17"/>
    <p:sldId id="413" r:id="rId18"/>
    <p:sldId id="438" r:id="rId19"/>
    <p:sldId id="439" r:id="rId20"/>
    <p:sldId id="443" r:id="rId21"/>
    <p:sldId id="440" r:id="rId22"/>
    <p:sldId id="441" r:id="rId23"/>
    <p:sldId id="442" r:id="rId24"/>
    <p:sldId id="444" r:id="rId25"/>
    <p:sldId id="445" r:id="rId26"/>
    <p:sldId id="446" r:id="rId27"/>
    <p:sldId id="447" r:id="rId28"/>
    <p:sldId id="448" r:id="rId29"/>
    <p:sldId id="414" r:id="rId30"/>
    <p:sldId id="449" r:id="rId31"/>
    <p:sldId id="450" r:id="rId32"/>
    <p:sldId id="451" r:id="rId33"/>
    <p:sldId id="452" r:id="rId34"/>
    <p:sldId id="453" r:id="rId35"/>
    <p:sldId id="454" r:id="rId36"/>
    <p:sldId id="455" r:id="rId37"/>
    <p:sldId id="456" r:id="rId38"/>
    <p:sldId id="457" r:id="rId39"/>
    <p:sldId id="458" r:id="rId40"/>
    <p:sldId id="459" r:id="rId41"/>
    <p:sldId id="460" r:id="rId42"/>
    <p:sldId id="461" r:id="rId43"/>
    <p:sldId id="462" r:id="rId44"/>
    <p:sldId id="463" r:id="rId45"/>
    <p:sldId id="464" r:id="rId46"/>
    <p:sldId id="465" r:id="rId47"/>
    <p:sldId id="466" r:id="rId48"/>
    <p:sldId id="467" r:id="rId49"/>
    <p:sldId id="468" r:id="rId50"/>
    <p:sldId id="469" r:id="rId51"/>
    <p:sldId id="470" r:id="rId52"/>
    <p:sldId id="471" r:id="rId53"/>
    <p:sldId id="472" r:id="rId54"/>
    <p:sldId id="473" r:id="rId55"/>
    <p:sldId id="474" r:id="rId56"/>
    <p:sldId id="475" r:id="rId57"/>
    <p:sldId id="476" r:id="rId58"/>
    <p:sldId id="477" r:id="rId59"/>
    <p:sldId id="478" r:id="rId60"/>
    <p:sldId id="479" r:id="rId61"/>
    <p:sldId id="480" r:id="rId62"/>
    <p:sldId id="481" r:id="rId63"/>
    <p:sldId id="428" r:id="rId64"/>
  </p:sldIdLst>
  <p:sldSz cx="12192000" cy="6858000"/>
  <p:notesSz cx="6858000" cy="9144000"/>
  <p:custDataLst>
    <p:tags r:id="rId6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8C8C"/>
    <a:srgbClr val="B3C3BE"/>
    <a:srgbClr val="D7D3CD"/>
    <a:srgbClr val="F6F7F4"/>
    <a:srgbClr val="FFFFFF"/>
    <a:srgbClr val="C0CDC9"/>
    <a:srgbClr val="DDDAD5"/>
    <a:srgbClr val="9EB2AC"/>
    <a:srgbClr val="C8C2BA"/>
    <a:srgbClr val="F9F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8" Type="http://schemas.openxmlformats.org/officeDocument/2006/relationships/tags" Target="tags/tag123.xml"/><Relationship Id="rId67" Type="http://schemas.openxmlformats.org/officeDocument/2006/relationships/tableStyles" Target="tableStyles.xml"/><Relationship Id="rId66" Type="http://schemas.openxmlformats.org/officeDocument/2006/relationships/viewProps" Target="viewProps.xml"/><Relationship Id="rId65" Type="http://schemas.openxmlformats.org/officeDocument/2006/relationships/presProps" Target="presProps.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16" name="日期占位符 15"/>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3"/>
            </p:custDataLst>
          </p:nvPr>
        </p:nvSpPr>
        <p:spPr/>
        <p:txBody>
          <a:bodyPr/>
          <a:lstStyle/>
          <a:p>
            <a:endParaRPr lang="zh-CN" altLang="en-US" dirty="0"/>
          </a:p>
        </p:txBody>
      </p:sp>
      <p:sp>
        <p:nvSpPr>
          <p:cNvPr id="18" name="灯片编号占位符 17"/>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dirty="0"/>
          </a:p>
        </p:txBody>
      </p:sp>
      <p:sp>
        <p:nvSpPr>
          <p:cNvPr id="607" name="矩形 606"/>
          <p:cNvSpPr/>
          <p:nvPr userDrawn="1"/>
        </p:nvSpPr>
        <p:spPr>
          <a:xfrm>
            <a:off x="-635" y="0"/>
            <a:ext cx="12192635" cy="6858000"/>
          </a:xfrm>
          <a:prstGeom prst="rect">
            <a:avLst/>
          </a:prstGeom>
          <a:solidFill>
            <a:srgbClr val="D4D6C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任意多边形 8"/>
          <p:cNvSpPr/>
          <p:nvPr userDrawn="1"/>
        </p:nvSpPr>
        <p:spPr>
          <a:xfrm rot="10800000" flipH="1" flipV="1">
            <a:off x="-35560" y="-58420"/>
            <a:ext cx="3347085" cy="2385060"/>
          </a:xfrm>
          <a:custGeom>
            <a:avLst/>
            <a:gdLst>
              <a:gd name="connsiteX0" fmla="*/ 14 w 6757"/>
              <a:gd name="connsiteY0" fmla="*/ 27 h 5630"/>
              <a:gd name="connsiteX1" fmla="*/ 6757 w 6757"/>
              <a:gd name="connsiteY1" fmla="*/ 0 h 5630"/>
              <a:gd name="connsiteX2" fmla="*/ 5416 w 6757"/>
              <a:gd name="connsiteY2" fmla="*/ 1558 h 5630"/>
              <a:gd name="connsiteX3" fmla="*/ 4525 w 6757"/>
              <a:gd name="connsiteY3" fmla="*/ 2814 h 5630"/>
              <a:gd name="connsiteX4" fmla="*/ 2699 w 6757"/>
              <a:gd name="connsiteY4" fmla="*/ 3638 h 5630"/>
              <a:gd name="connsiteX5" fmla="*/ 1777 w 6757"/>
              <a:gd name="connsiteY5" fmla="*/ 4627 h 5630"/>
              <a:gd name="connsiteX6" fmla="*/ 0 w 6757"/>
              <a:gd name="connsiteY6" fmla="*/ 5630 h 5630"/>
              <a:gd name="connsiteX7" fmla="*/ 14 w 6757"/>
              <a:gd name="connsiteY7" fmla="*/ 27 h 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57" h="5630">
                <a:moveTo>
                  <a:pt x="14" y="27"/>
                </a:moveTo>
                <a:lnTo>
                  <a:pt x="6757" y="0"/>
                </a:lnTo>
                <a:cubicBezTo>
                  <a:pt x="6768" y="1186"/>
                  <a:pt x="5935" y="854"/>
                  <a:pt x="5416" y="1558"/>
                </a:cubicBezTo>
                <a:cubicBezTo>
                  <a:pt x="5146" y="1940"/>
                  <a:pt x="5093" y="2362"/>
                  <a:pt x="4525" y="2814"/>
                </a:cubicBezTo>
                <a:cubicBezTo>
                  <a:pt x="3380" y="3609"/>
                  <a:pt x="3591" y="3334"/>
                  <a:pt x="2699" y="3638"/>
                </a:cubicBezTo>
                <a:cubicBezTo>
                  <a:pt x="2326" y="3812"/>
                  <a:pt x="2002" y="4034"/>
                  <a:pt x="1777" y="4627"/>
                </a:cubicBezTo>
                <a:cubicBezTo>
                  <a:pt x="1572" y="5195"/>
                  <a:pt x="671" y="5630"/>
                  <a:pt x="0" y="5630"/>
                </a:cubicBezTo>
                <a:lnTo>
                  <a:pt x="14" y="27"/>
                </a:lnTo>
                <a:close/>
              </a:path>
            </a:pathLst>
          </a:custGeom>
          <a:solidFill>
            <a:srgbClr val="B3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任意多边形 3"/>
          <p:cNvSpPr/>
          <p:nvPr userDrawn="1"/>
        </p:nvSpPr>
        <p:spPr>
          <a:xfrm rot="10800000">
            <a:off x="8719185" y="4290060"/>
            <a:ext cx="3484880" cy="2626360"/>
          </a:xfrm>
          <a:custGeom>
            <a:avLst/>
            <a:gdLst>
              <a:gd name="connsiteX0" fmla="*/ 14 w 6537"/>
              <a:gd name="connsiteY0" fmla="*/ 0 h 5603"/>
              <a:gd name="connsiteX1" fmla="*/ 6537 w 6537"/>
              <a:gd name="connsiteY1" fmla="*/ 28 h 5603"/>
              <a:gd name="connsiteX2" fmla="*/ 5406 w 6537"/>
              <a:gd name="connsiteY2" fmla="*/ 1413 h 5603"/>
              <a:gd name="connsiteX3" fmla="*/ 4525 w 6537"/>
              <a:gd name="connsiteY3" fmla="*/ 2787 h 5603"/>
              <a:gd name="connsiteX4" fmla="*/ 2337 w 6537"/>
              <a:gd name="connsiteY4" fmla="*/ 3375 h 5603"/>
              <a:gd name="connsiteX5" fmla="*/ 1566 w 6537"/>
              <a:gd name="connsiteY5" fmla="*/ 4398 h 5603"/>
              <a:gd name="connsiteX6" fmla="*/ 0 w 6537"/>
              <a:gd name="connsiteY6" fmla="*/ 5603 h 5603"/>
              <a:gd name="connsiteX7" fmla="*/ 14 w 6537"/>
              <a:gd name="connsiteY7" fmla="*/ 0 h 5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37" h="5603">
                <a:moveTo>
                  <a:pt x="14" y="0"/>
                </a:moveTo>
                <a:lnTo>
                  <a:pt x="6537" y="28"/>
                </a:lnTo>
                <a:cubicBezTo>
                  <a:pt x="6548" y="1214"/>
                  <a:pt x="5528" y="1237"/>
                  <a:pt x="5406" y="1413"/>
                </a:cubicBezTo>
                <a:cubicBezTo>
                  <a:pt x="5136" y="1795"/>
                  <a:pt x="5093" y="2335"/>
                  <a:pt x="4525" y="2787"/>
                </a:cubicBezTo>
                <a:cubicBezTo>
                  <a:pt x="3380" y="3582"/>
                  <a:pt x="3229" y="3071"/>
                  <a:pt x="2337" y="3375"/>
                </a:cubicBezTo>
                <a:cubicBezTo>
                  <a:pt x="1964" y="3549"/>
                  <a:pt x="1791" y="3805"/>
                  <a:pt x="1566" y="4398"/>
                </a:cubicBezTo>
                <a:cubicBezTo>
                  <a:pt x="1361" y="4966"/>
                  <a:pt x="671" y="5603"/>
                  <a:pt x="0" y="5603"/>
                </a:cubicBezTo>
                <a:lnTo>
                  <a:pt x="14" y="0"/>
                </a:lnTo>
                <a:close/>
              </a:path>
            </a:pathLst>
          </a:custGeom>
          <a:solidFill>
            <a:srgbClr val="B3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482" name="组合 481"/>
          <p:cNvGrpSpPr/>
          <p:nvPr userDrawn="1"/>
        </p:nvGrpSpPr>
        <p:grpSpPr>
          <a:xfrm rot="21180000">
            <a:off x="100330" y="-144780"/>
            <a:ext cx="2168525" cy="2366010"/>
            <a:chOff x="-106" y="-59"/>
            <a:chExt cx="3344" cy="3297"/>
          </a:xfrm>
        </p:grpSpPr>
        <p:grpSp>
          <p:nvGrpSpPr>
            <p:cNvPr id="24" name="组合 23"/>
            <p:cNvGrpSpPr/>
            <p:nvPr/>
          </p:nvGrpSpPr>
          <p:grpSpPr>
            <a:xfrm>
              <a:off x="-45" y="-59"/>
              <a:ext cx="2866" cy="3000"/>
              <a:chOff x="-112" y="-92"/>
              <a:chExt cx="2866" cy="3000"/>
            </a:xfrm>
          </p:grpSpPr>
          <p:sp>
            <p:nvSpPr>
              <p:cNvPr id="8" name="任意多边形 7"/>
              <p:cNvSpPr/>
              <p:nvPr/>
            </p:nvSpPr>
            <p:spPr>
              <a:xfrm>
                <a:off x="-112" y="-92"/>
                <a:ext cx="2866" cy="3000"/>
              </a:xfrm>
              <a:custGeom>
                <a:avLst/>
                <a:gdLst>
                  <a:gd name="connisteX0" fmla="*/ 0 w 1819910"/>
                  <a:gd name="connsiteY0" fmla="*/ 0 h 1905000"/>
                  <a:gd name="connisteX1" fmla="*/ 914400 w 1819910"/>
                  <a:gd name="connsiteY1" fmla="*/ 701675 h 1905000"/>
                  <a:gd name="connisteX2" fmla="*/ 1116965 w 1819910"/>
                  <a:gd name="connsiteY2" fmla="*/ 1276985 h 1905000"/>
                  <a:gd name="connisteX3" fmla="*/ 1819910 w 1819910"/>
                  <a:gd name="connsiteY3" fmla="*/ 1905000 h 1905000"/>
                </a:gdLst>
                <a:ahLst/>
                <a:cxnLst>
                  <a:cxn ang="0">
                    <a:pos x="connisteX0" y="connsiteY0"/>
                  </a:cxn>
                  <a:cxn ang="0">
                    <a:pos x="connisteX1" y="connsiteY1"/>
                  </a:cxn>
                  <a:cxn ang="0">
                    <a:pos x="connisteX2" y="connsiteY2"/>
                  </a:cxn>
                  <a:cxn ang="0">
                    <a:pos x="connisteX3" y="connsiteY3"/>
                  </a:cxn>
                </a:cxnLst>
                <a:rect l="l" t="t" r="r" b="b"/>
                <a:pathLst>
                  <a:path w="1819910" h="1905000">
                    <a:moveTo>
                      <a:pt x="0" y="0"/>
                    </a:moveTo>
                    <a:cubicBezTo>
                      <a:pt x="179070" y="128905"/>
                      <a:pt x="690880" y="446405"/>
                      <a:pt x="914400" y="701675"/>
                    </a:cubicBezTo>
                    <a:cubicBezTo>
                      <a:pt x="1137920" y="956945"/>
                      <a:pt x="935990" y="1036320"/>
                      <a:pt x="1116965" y="1276985"/>
                    </a:cubicBezTo>
                    <a:cubicBezTo>
                      <a:pt x="1297940" y="1517650"/>
                      <a:pt x="1683385" y="1790700"/>
                      <a:pt x="1819910" y="190500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任意多边形 9"/>
              <p:cNvSpPr/>
              <p:nvPr/>
            </p:nvSpPr>
            <p:spPr>
              <a:xfrm>
                <a:off x="-112" y="-92"/>
                <a:ext cx="1491" cy="2597"/>
              </a:xfrm>
              <a:custGeom>
                <a:avLst/>
                <a:gdLst>
                  <a:gd name="connisteX0" fmla="*/ 0 w 946785"/>
                  <a:gd name="connsiteY0" fmla="*/ 0 h 1649095"/>
                  <a:gd name="connisteX1" fmla="*/ 350520 w 946785"/>
                  <a:gd name="connsiteY1" fmla="*/ 988695 h 1649095"/>
                  <a:gd name="connisteX2" fmla="*/ 946785 w 946785"/>
                  <a:gd name="connsiteY2" fmla="*/ 1649095 h 1649095"/>
                </a:gdLst>
                <a:ahLst/>
                <a:cxnLst>
                  <a:cxn ang="0">
                    <a:pos x="connisteX0" y="connsiteY0"/>
                  </a:cxn>
                  <a:cxn ang="0">
                    <a:pos x="connisteX1" y="connsiteY1"/>
                  </a:cxn>
                  <a:cxn ang="0">
                    <a:pos x="connisteX2" y="connsiteY2"/>
                  </a:cxn>
                </a:cxnLst>
                <a:rect l="l" t="t" r="r" b="b"/>
                <a:pathLst>
                  <a:path w="946785" h="1649095">
                    <a:moveTo>
                      <a:pt x="0" y="0"/>
                    </a:moveTo>
                    <a:cubicBezTo>
                      <a:pt x="58420" y="184785"/>
                      <a:pt x="161290" y="659130"/>
                      <a:pt x="350520" y="988695"/>
                    </a:cubicBezTo>
                    <a:cubicBezTo>
                      <a:pt x="539750" y="1318260"/>
                      <a:pt x="834390" y="1536700"/>
                      <a:pt x="946785" y="164909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任意多边形 10"/>
              <p:cNvSpPr/>
              <p:nvPr/>
            </p:nvSpPr>
            <p:spPr>
              <a:xfrm>
                <a:off x="-112" y="-92"/>
                <a:ext cx="2631" cy="1541"/>
              </a:xfrm>
              <a:custGeom>
                <a:avLst/>
                <a:gdLst>
                  <a:gd name="connisteX0" fmla="*/ 0 w 1670685"/>
                  <a:gd name="connsiteY0" fmla="*/ 0 h 978535"/>
                  <a:gd name="connisteX1" fmla="*/ 1159510 w 1670685"/>
                  <a:gd name="connsiteY1" fmla="*/ 509905 h 978535"/>
                  <a:gd name="connisteX2" fmla="*/ 1351280 w 1670685"/>
                  <a:gd name="connsiteY2" fmla="*/ 829310 h 978535"/>
                  <a:gd name="connisteX3" fmla="*/ 1670685 w 1670685"/>
                  <a:gd name="connsiteY3" fmla="*/ 978535 h 978535"/>
                </a:gdLst>
                <a:ahLst/>
                <a:cxnLst>
                  <a:cxn ang="0">
                    <a:pos x="connisteX0" y="connsiteY0"/>
                  </a:cxn>
                  <a:cxn ang="0">
                    <a:pos x="connisteX1" y="connsiteY1"/>
                  </a:cxn>
                  <a:cxn ang="0">
                    <a:pos x="connisteX2" y="connsiteY2"/>
                  </a:cxn>
                  <a:cxn ang="0">
                    <a:pos x="connisteX3" y="connsiteY3"/>
                  </a:cxn>
                </a:cxnLst>
                <a:rect l="l" t="t" r="r" b="b"/>
                <a:pathLst>
                  <a:path w="1670685" h="978535">
                    <a:moveTo>
                      <a:pt x="0" y="0"/>
                    </a:moveTo>
                    <a:cubicBezTo>
                      <a:pt x="227965" y="95885"/>
                      <a:pt x="889000" y="344170"/>
                      <a:pt x="1159510" y="509905"/>
                    </a:cubicBezTo>
                    <a:cubicBezTo>
                      <a:pt x="1430020" y="675640"/>
                      <a:pt x="1249045" y="735330"/>
                      <a:pt x="1351280" y="829310"/>
                    </a:cubicBezTo>
                    <a:cubicBezTo>
                      <a:pt x="1453515" y="923290"/>
                      <a:pt x="1610360" y="955040"/>
                      <a:pt x="1670685" y="97853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任意多边形 11"/>
              <p:cNvSpPr/>
              <p:nvPr/>
            </p:nvSpPr>
            <p:spPr>
              <a:xfrm>
                <a:off x="1684" y="670"/>
                <a:ext cx="604" cy="17"/>
              </a:xfrm>
              <a:custGeom>
                <a:avLst/>
                <a:gdLst>
                  <a:gd name="connisteX0" fmla="*/ 0 w 383540"/>
                  <a:gd name="connsiteY0" fmla="*/ 10795 h 10795"/>
                  <a:gd name="connisteX1" fmla="*/ 383540 w 383540"/>
                  <a:gd name="connsiteY1" fmla="*/ 0 h 10795"/>
                </a:gdLst>
                <a:ahLst/>
                <a:cxnLst>
                  <a:cxn ang="0">
                    <a:pos x="connisteX0" y="connsiteY0"/>
                  </a:cxn>
                  <a:cxn ang="0">
                    <a:pos x="connisteX1" y="connsiteY1"/>
                  </a:cxn>
                </a:cxnLst>
                <a:rect l="l" t="t" r="r" b="b"/>
                <a:pathLst>
                  <a:path w="383540" h="10795">
                    <a:moveTo>
                      <a:pt x="0" y="10795"/>
                    </a:moveTo>
                    <a:cubicBezTo>
                      <a:pt x="127635" y="6985"/>
                      <a:pt x="255905" y="3810"/>
                      <a:pt x="383540" y="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任意多边形 13"/>
              <p:cNvSpPr/>
              <p:nvPr/>
            </p:nvSpPr>
            <p:spPr>
              <a:xfrm>
                <a:off x="-5" y="647"/>
                <a:ext cx="114" cy="593"/>
              </a:xfrm>
              <a:custGeom>
                <a:avLst/>
                <a:gdLst>
                  <a:gd name="connisteX0" fmla="*/ 72390 w 72390"/>
                  <a:gd name="connsiteY0" fmla="*/ 0 h 376555"/>
                  <a:gd name="connisteX1" fmla="*/ 27940 w 72390"/>
                  <a:gd name="connsiteY1" fmla="*/ 235585 h 376555"/>
                  <a:gd name="connisteX2" fmla="*/ 0 w 72390"/>
                  <a:gd name="connsiteY2" fmla="*/ 376555 h 376555"/>
                </a:gdLst>
                <a:ahLst/>
                <a:cxnLst>
                  <a:cxn ang="0">
                    <a:pos x="connisteX0" y="connsiteY0"/>
                  </a:cxn>
                  <a:cxn ang="0">
                    <a:pos x="connisteX1" y="connsiteY1"/>
                  </a:cxn>
                  <a:cxn ang="0">
                    <a:pos x="connisteX2" y="connsiteY2"/>
                  </a:cxn>
                </a:cxnLst>
                <a:rect l="l" t="t" r="r" b="b"/>
                <a:pathLst>
                  <a:path w="72390" h="376555">
                    <a:moveTo>
                      <a:pt x="72390" y="0"/>
                    </a:moveTo>
                    <a:cubicBezTo>
                      <a:pt x="64135" y="44450"/>
                      <a:pt x="42545" y="160020"/>
                      <a:pt x="27940" y="235585"/>
                    </a:cubicBezTo>
                    <a:cubicBezTo>
                      <a:pt x="13335" y="311150"/>
                      <a:pt x="4445" y="353060"/>
                      <a:pt x="0" y="3765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任意多边形 14"/>
              <p:cNvSpPr/>
              <p:nvPr/>
            </p:nvSpPr>
            <p:spPr>
              <a:xfrm>
                <a:off x="456" y="1495"/>
                <a:ext cx="370" cy="199"/>
              </a:xfrm>
              <a:custGeom>
                <a:avLst/>
                <a:gdLst>
                  <a:gd name="connisteX0" fmla="*/ 0 w 234950"/>
                  <a:gd name="connsiteY0" fmla="*/ 0 h 126365"/>
                  <a:gd name="connisteX1" fmla="*/ 234950 w 234950"/>
                  <a:gd name="connsiteY1" fmla="*/ 126365 h 126365"/>
                </a:gdLst>
                <a:ahLst/>
                <a:cxnLst>
                  <a:cxn ang="0">
                    <a:pos x="connisteX0" y="connsiteY0"/>
                  </a:cxn>
                  <a:cxn ang="0">
                    <a:pos x="connisteX1" y="connsiteY1"/>
                  </a:cxn>
                </a:cxnLst>
                <a:rect l="l" t="t" r="r" b="b"/>
                <a:pathLst>
                  <a:path w="234950" h="126365">
                    <a:moveTo>
                      <a:pt x="0" y="0"/>
                    </a:moveTo>
                    <a:cubicBezTo>
                      <a:pt x="78105" y="41910"/>
                      <a:pt x="156845" y="84455"/>
                      <a:pt x="23495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任意多边形 1"/>
              <p:cNvSpPr/>
              <p:nvPr/>
            </p:nvSpPr>
            <p:spPr>
              <a:xfrm>
                <a:off x="243" y="1138"/>
                <a:ext cx="42" cy="454"/>
              </a:xfrm>
              <a:custGeom>
                <a:avLst/>
                <a:gdLst>
                  <a:gd name="connisteX0" fmla="*/ 26670 w 26670"/>
                  <a:gd name="connsiteY0" fmla="*/ 0 h 288290"/>
                  <a:gd name="connisteX1" fmla="*/ 0 w 26670"/>
                  <a:gd name="connsiteY1" fmla="*/ 288290 h 288290"/>
                </a:gdLst>
                <a:ahLst/>
                <a:cxnLst>
                  <a:cxn ang="0">
                    <a:pos x="connisteX0" y="connsiteY0"/>
                  </a:cxn>
                  <a:cxn ang="0">
                    <a:pos x="connisteX1" y="connsiteY1"/>
                  </a:cxn>
                </a:cxnLst>
                <a:rect l="l" t="t" r="r" b="b"/>
                <a:pathLst>
                  <a:path w="26670" h="288290">
                    <a:moveTo>
                      <a:pt x="26670" y="0"/>
                    </a:moveTo>
                    <a:cubicBezTo>
                      <a:pt x="17780" y="95885"/>
                      <a:pt x="8890" y="192405"/>
                      <a:pt x="0" y="28829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任意多边形 2"/>
              <p:cNvSpPr/>
              <p:nvPr/>
            </p:nvSpPr>
            <p:spPr>
              <a:xfrm>
                <a:off x="826" y="1967"/>
                <a:ext cx="491" cy="213"/>
              </a:xfrm>
              <a:custGeom>
                <a:avLst/>
                <a:gdLst>
                  <a:gd name="connisteX0" fmla="*/ 0 w 311785"/>
                  <a:gd name="connsiteY0" fmla="*/ 0 h 135255"/>
                  <a:gd name="connisteX1" fmla="*/ 311785 w 311785"/>
                  <a:gd name="connsiteY1" fmla="*/ 135255 h 135255"/>
                </a:gdLst>
                <a:ahLst/>
                <a:cxnLst>
                  <a:cxn ang="0">
                    <a:pos x="connisteX0" y="connsiteY0"/>
                  </a:cxn>
                  <a:cxn ang="0">
                    <a:pos x="connisteX1" y="connsiteY1"/>
                  </a:cxn>
                </a:cxnLst>
                <a:rect l="l" t="t" r="r" b="b"/>
                <a:pathLst>
                  <a:path w="311785" h="135255">
                    <a:moveTo>
                      <a:pt x="0" y="0"/>
                    </a:moveTo>
                    <a:cubicBezTo>
                      <a:pt x="104140" y="45085"/>
                      <a:pt x="207645" y="90170"/>
                      <a:pt x="311785" y="1352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任意多边形 4"/>
              <p:cNvSpPr/>
              <p:nvPr/>
            </p:nvSpPr>
            <p:spPr>
              <a:xfrm>
                <a:off x="613" y="393"/>
                <a:ext cx="98" cy="440"/>
              </a:xfrm>
              <a:custGeom>
                <a:avLst/>
                <a:gdLst>
                  <a:gd name="connisteX0" fmla="*/ 0 w 62230"/>
                  <a:gd name="connsiteY0" fmla="*/ 0 h 279400"/>
                  <a:gd name="connisteX1" fmla="*/ 62230 w 62230"/>
                  <a:gd name="connsiteY1" fmla="*/ 279400 h 279400"/>
                </a:gdLst>
                <a:ahLst/>
                <a:cxnLst>
                  <a:cxn ang="0">
                    <a:pos x="connisteX0" y="connsiteY0"/>
                  </a:cxn>
                  <a:cxn ang="0">
                    <a:pos x="connisteX1" y="connsiteY1"/>
                  </a:cxn>
                </a:cxnLst>
                <a:rect l="l" t="t" r="r" b="b"/>
                <a:pathLst>
                  <a:path w="62230" h="279400">
                    <a:moveTo>
                      <a:pt x="0" y="0"/>
                    </a:moveTo>
                    <a:cubicBezTo>
                      <a:pt x="20955" y="93345"/>
                      <a:pt x="41275" y="186055"/>
                      <a:pt x="62230" y="27940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任意多边形 18"/>
              <p:cNvSpPr/>
              <p:nvPr/>
            </p:nvSpPr>
            <p:spPr>
              <a:xfrm>
                <a:off x="1197" y="874"/>
                <a:ext cx="440" cy="199"/>
              </a:xfrm>
              <a:custGeom>
                <a:avLst/>
                <a:gdLst>
                  <a:gd name="connisteX0" fmla="*/ 0 w 279400"/>
                  <a:gd name="connsiteY0" fmla="*/ 0 h 126365"/>
                  <a:gd name="connisteX1" fmla="*/ 279400 w 279400"/>
                  <a:gd name="connsiteY1" fmla="*/ 126365 h 126365"/>
                </a:gdLst>
                <a:ahLst/>
                <a:cxnLst>
                  <a:cxn ang="0">
                    <a:pos x="connisteX0" y="connsiteY0"/>
                  </a:cxn>
                  <a:cxn ang="0">
                    <a:pos x="connisteX1" y="connsiteY1"/>
                  </a:cxn>
                </a:cxnLst>
                <a:rect l="l" t="t" r="r" b="b"/>
                <a:pathLst>
                  <a:path w="279400" h="126365">
                    <a:moveTo>
                      <a:pt x="0" y="0"/>
                    </a:moveTo>
                    <a:cubicBezTo>
                      <a:pt x="93345" y="41910"/>
                      <a:pt x="186055" y="84455"/>
                      <a:pt x="27940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任意多边形 19"/>
              <p:cNvSpPr/>
              <p:nvPr/>
            </p:nvSpPr>
            <p:spPr>
              <a:xfrm>
                <a:off x="1525" y="1661"/>
                <a:ext cx="116" cy="556"/>
              </a:xfrm>
              <a:custGeom>
                <a:avLst/>
                <a:gdLst>
                  <a:gd name="connisteX0" fmla="*/ 0 w 73660"/>
                  <a:gd name="connsiteY0" fmla="*/ 0 h 353060"/>
                  <a:gd name="connisteX1" fmla="*/ 73660 w 73660"/>
                  <a:gd name="connsiteY1" fmla="*/ 353060 h 353060"/>
                </a:gdLst>
                <a:ahLst/>
                <a:cxnLst>
                  <a:cxn ang="0">
                    <a:pos x="connisteX0" y="connsiteY0"/>
                  </a:cxn>
                  <a:cxn ang="0">
                    <a:pos x="connisteX1" y="connsiteY1"/>
                  </a:cxn>
                </a:cxnLst>
                <a:rect l="l" t="t" r="r" b="b"/>
                <a:pathLst>
                  <a:path w="73660" h="353060">
                    <a:moveTo>
                      <a:pt x="0" y="0"/>
                    </a:moveTo>
                    <a:cubicBezTo>
                      <a:pt x="24765" y="117475"/>
                      <a:pt x="48895" y="235585"/>
                      <a:pt x="73660" y="35306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任意多边形 20"/>
              <p:cNvSpPr/>
              <p:nvPr/>
            </p:nvSpPr>
            <p:spPr>
              <a:xfrm>
                <a:off x="2053" y="2337"/>
                <a:ext cx="482" cy="209"/>
              </a:xfrm>
              <a:custGeom>
                <a:avLst/>
                <a:gdLst>
                  <a:gd name="connisteX0" fmla="*/ 0 w 306070"/>
                  <a:gd name="connsiteY0" fmla="*/ 0 h 132715"/>
                  <a:gd name="connisteX1" fmla="*/ 306070 w 306070"/>
                  <a:gd name="connsiteY1" fmla="*/ 132715 h 132715"/>
                </a:gdLst>
                <a:ahLst/>
                <a:cxnLst>
                  <a:cxn ang="0">
                    <a:pos x="connisteX0" y="connsiteY0"/>
                  </a:cxn>
                  <a:cxn ang="0">
                    <a:pos x="connisteX1" y="connsiteY1"/>
                  </a:cxn>
                </a:cxnLst>
                <a:rect l="l" t="t" r="r" b="b"/>
                <a:pathLst>
                  <a:path w="306070" h="132715">
                    <a:moveTo>
                      <a:pt x="0" y="0"/>
                    </a:moveTo>
                    <a:cubicBezTo>
                      <a:pt x="102235" y="44450"/>
                      <a:pt x="203835" y="88265"/>
                      <a:pt x="306070" y="13271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任意多边形 21"/>
              <p:cNvSpPr/>
              <p:nvPr/>
            </p:nvSpPr>
            <p:spPr>
              <a:xfrm>
                <a:off x="817" y="268"/>
                <a:ext cx="398" cy="4"/>
              </a:xfrm>
              <a:custGeom>
                <a:avLst/>
                <a:gdLst>
                  <a:gd name="connisteX0" fmla="*/ 0 w 252730"/>
                  <a:gd name="connsiteY0" fmla="*/ 2540 h 2540"/>
                  <a:gd name="connisteX1" fmla="*/ 252730 w 252730"/>
                  <a:gd name="connsiteY1" fmla="*/ 0 h 2540"/>
                </a:gdLst>
                <a:ahLst/>
                <a:cxnLst>
                  <a:cxn ang="0">
                    <a:pos x="connisteX0" y="connsiteY0"/>
                  </a:cxn>
                  <a:cxn ang="0">
                    <a:pos x="connisteX1" y="connsiteY1"/>
                  </a:cxn>
                </a:cxnLst>
                <a:rect l="l" t="t" r="r" b="b"/>
                <a:pathLst>
                  <a:path w="252730" h="2540">
                    <a:moveTo>
                      <a:pt x="0" y="2540"/>
                    </a:moveTo>
                    <a:cubicBezTo>
                      <a:pt x="84455" y="1905"/>
                      <a:pt x="168275" y="635"/>
                      <a:pt x="252730" y="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任意多边形 22"/>
              <p:cNvSpPr/>
              <p:nvPr/>
            </p:nvSpPr>
            <p:spPr>
              <a:xfrm>
                <a:off x="1988" y="1175"/>
                <a:ext cx="167" cy="357"/>
              </a:xfrm>
              <a:custGeom>
                <a:avLst/>
                <a:gdLst>
                  <a:gd name="connisteX0" fmla="*/ 0 w 106045"/>
                  <a:gd name="connsiteY0" fmla="*/ 0 h 226695"/>
                  <a:gd name="connisteX1" fmla="*/ 106045 w 106045"/>
                  <a:gd name="connsiteY1" fmla="*/ 226695 h 226695"/>
                </a:gdLst>
                <a:ahLst/>
                <a:cxnLst>
                  <a:cxn ang="0">
                    <a:pos x="connisteX0" y="connsiteY0"/>
                  </a:cxn>
                  <a:cxn ang="0">
                    <a:pos x="connisteX1" y="connsiteY1"/>
                  </a:cxn>
                </a:cxnLst>
                <a:rect l="l" t="t" r="r" b="b"/>
                <a:pathLst>
                  <a:path w="106045" h="226695">
                    <a:moveTo>
                      <a:pt x="0" y="0"/>
                    </a:moveTo>
                    <a:cubicBezTo>
                      <a:pt x="35560" y="75565"/>
                      <a:pt x="70485" y="151130"/>
                      <a:pt x="106045" y="22669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1" name="组合 30"/>
            <p:cNvGrpSpPr/>
            <p:nvPr/>
          </p:nvGrpSpPr>
          <p:grpSpPr>
            <a:xfrm>
              <a:off x="-106" y="1115"/>
              <a:ext cx="380" cy="793"/>
              <a:chOff x="2753" y="832"/>
              <a:chExt cx="380" cy="793"/>
            </a:xfrm>
          </p:grpSpPr>
          <p:sp>
            <p:nvSpPr>
              <p:cNvPr id="13" name="任意多边形 12"/>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任意多边形 25"/>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任意多边形 26"/>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任意多边形 27"/>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任意多边形 28"/>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任意多边形 29"/>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2" name="组合 31"/>
            <p:cNvGrpSpPr/>
            <p:nvPr/>
          </p:nvGrpSpPr>
          <p:grpSpPr>
            <a:xfrm rot="20340000">
              <a:off x="215" y="1550"/>
              <a:ext cx="380" cy="544"/>
              <a:chOff x="2753" y="832"/>
              <a:chExt cx="380" cy="793"/>
            </a:xfrm>
          </p:grpSpPr>
          <p:sp>
            <p:nvSpPr>
              <p:cNvPr id="33" name="任意多边形 32"/>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任意多边形 33"/>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任意多边形 34"/>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任意多边形 35"/>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任意多边形 36"/>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任意多边形 37"/>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9" name="组合 38"/>
            <p:cNvGrpSpPr/>
            <p:nvPr/>
          </p:nvGrpSpPr>
          <p:grpSpPr>
            <a:xfrm rot="17700000">
              <a:off x="817" y="1490"/>
              <a:ext cx="380" cy="544"/>
              <a:chOff x="2753" y="832"/>
              <a:chExt cx="380" cy="793"/>
            </a:xfrm>
          </p:grpSpPr>
          <p:sp>
            <p:nvSpPr>
              <p:cNvPr id="40" name="任意多边形 39"/>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任意多边形 40"/>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任意多边形 41"/>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任意多边形 42"/>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任意多边形 43"/>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任意多边形 44"/>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6" name="组合 45"/>
            <p:cNvGrpSpPr/>
            <p:nvPr/>
          </p:nvGrpSpPr>
          <p:grpSpPr>
            <a:xfrm rot="16860000">
              <a:off x="1335" y="1948"/>
              <a:ext cx="380" cy="544"/>
              <a:chOff x="2753" y="832"/>
              <a:chExt cx="380" cy="793"/>
            </a:xfrm>
          </p:grpSpPr>
          <p:sp>
            <p:nvSpPr>
              <p:cNvPr id="47" name="任意多边形 46"/>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8" name="任意多边形 47"/>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任意多边形 48"/>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0" name="任意多边形 49"/>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1" name="任意多边形 50"/>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2" name="任意多边形 51"/>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53" name="组合 52"/>
            <p:cNvGrpSpPr/>
            <p:nvPr/>
          </p:nvGrpSpPr>
          <p:grpSpPr>
            <a:xfrm rot="19440000">
              <a:off x="1270" y="2368"/>
              <a:ext cx="380" cy="544"/>
              <a:chOff x="2753" y="832"/>
              <a:chExt cx="380" cy="793"/>
            </a:xfrm>
          </p:grpSpPr>
          <p:sp>
            <p:nvSpPr>
              <p:cNvPr id="54" name="任意多边形 53"/>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5" name="任意多边形 54"/>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6" name="任意多边形 55"/>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7" name="任意多边形 56"/>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8" name="任意多边形 57"/>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9" name="任意多边形 58"/>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0" name="组合 59"/>
            <p:cNvGrpSpPr/>
            <p:nvPr/>
          </p:nvGrpSpPr>
          <p:grpSpPr>
            <a:xfrm rot="20040000">
              <a:off x="676" y="704"/>
              <a:ext cx="380" cy="552"/>
              <a:chOff x="2753" y="832"/>
              <a:chExt cx="380" cy="793"/>
            </a:xfrm>
          </p:grpSpPr>
          <p:sp>
            <p:nvSpPr>
              <p:cNvPr id="61" name="任意多边形 60"/>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任意多边形 61"/>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 name="任意多边形 62"/>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 name="任意多边形 63"/>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 name="任意多边形 64"/>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任意多边形 65"/>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7" name="组合 66"/>
            <p:cNvGrpSpPr/>
            <p:nvPr/>
          </p:nvGrpSpPr>
          <p:grpSpPr>
            <a:xfrm rot="17580000">
              <a:off x="1550" y="839"/>
              <a:ext cx="380" cy="552"/>
              <a:chOff x="2753" y="832"/>
              <a:chExt cx="380" cy="793"/>
            </a:xfrm>
          </p:grpSpPr>
          <p:sp>
            <p:nvSpPr>
              <p:cNvPr id="68" name="任意多边形 67"/>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 name="任意多边形 68"/>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 name="任意多边形 69"/>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任意多边形 70"/>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任意多边形 71"/>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任意多边形 72"/>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74" name="组合 73"/>
            <p:cNvGrpSpPr/>
            <p:nvPr/>
          </p:nvGrpSpPr>
          <p:grpSpPr>
            <a:xfrm rot="15960000">
              <a:off x="1326" y="4"/>
              <a:ext cx="380" cy="552"/>
              <a:chOff x="2753" y="832"/>
              <a:chExt cx="380" cy="793"/>
            </a:xfrm>
          </p:grpSpPr>
          <p:sp>
            <p:nvSpPr>
              <p:cNvPr id="75" name="任意多边形 74"/>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6" name="任意多边形 75"/>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7" name="任意多边形 76"/>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8" name="任意多边形 77"/>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9" name="任意多边形 78"/>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0" name="任意多边形 79"/>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97" name="组合 96"/>
            <p:cNvGrpSpPr/>
            <p:nvPr/>
          </p:nvGrpSpPr>
          <p:grpSpPr>
            <a:xfrm rot="15660000">
              <a:off x="2079" y="289"/>
              <a:ext cx="389" cy="736"/>
              <a:chOff x="2753" y="832"/>
              <a:chExt cx="380" cy="793"/>
            </a:xfrm>
          </p:grpSpPr>
          <p:sp>
            <p:nvSpPr>
              <p:cNvPr id="98" name="任意多边形 97"/>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9" name="任意多边形 98"/>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0" name="任意多边形 99"/>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1" name="任意多边形 100"/>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2" name="任意多边形 101"/>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3" name="任意多边形 102"/>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04" name="组合 103"/>
            <p:cNvGrpSpPr/>
            <p:nvPr/>
          </p:nvGrpSpPr>
          <p:grpSpPr>
            <a:xfrm rot="17220000">
              <a:off x="2485" y="1223"/>
              <a:ext cx="380" cy="552"/>
              <a:chOff x="2753" y="832"/>
              <a:chExt cx="380" cy="793"/>
            </a:xfrm>
          </p:grpSpPr>
          <p:sp>
            <p:nvSpPr>
              <p:cNvPr id="105" name="任意多边形 104"/>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6" name="任意多边形 105"/>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7" name="任意多边形 106"/>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8" name="任意多边形 107"/>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9" name="任意多边形 108"/>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0" name="任意多边形 109"/>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1" name="组合 110"/>
            <p:cNvGrpSpPr/>
            <p:nvPr/>
          </p:nvGrpSpPr>
          <p:grpSpPr>
            <a:xfrm rot="20220000">
              <a:off x="2074" y="1406"/>
              <a:ext cx="323" cy="514"/>
              <a:chOff x="2753" y="832"/>
              <a:chExt cx="380" cy="793"/>
            </a:xfrm>
          </p:grpSpPr>
          <p:sp>
            <p:nvSpPr>
              <p:cNvPr id="112" name="任意多边形 111"/>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3" name="任意多边形 112"/>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4" name="任意多边形 113"/>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5" name="任意多边形 114"/>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6" name="任意多边形 115"/>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7" name="任意多边形 116"/>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8" name="组合 117"/>
            <p:cNvGrpSpPr/>
            <p:nvPr/>
          </p:nvGrpSpPr>
          <p:grpSpPr>
            <a:xfrm rot="17220000">
              <a:off x="2517" y="2316"/>
              <a:ext cx="323" cy="514"/>
              <a:chOff x="2753" y="832"/>
              <a:chExt cx="380" cy="793"/>
            </a:xfrm>
          </p:grpSpPr>
          <p:sp>
            <p:nvSpPr>
              <p:cNvPr id="119" name="任意多边形 118"/>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0" name="任意多边形 119"/>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1" name="任意多边形 120"/>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 name="任意多边形 121"/>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3" name="任意多边形 122"/>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4" name="任意多边形 123"/>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25" name="组合 124"/>
            <p:cNvGrpSpPr/>
            <p:nvPr/>
          </p:nvGrpSpPr>
          <p:grpSpPr>
            <a:xfrm rot="18780000">
              <a:off x="2751" y="2751"/>
              <a:ext cx="365" cy="610"/>
              <a:chOff x="2753" y="832"/>
              <a:chExt cx="380" cy="793"/>
            </a:xfrm>
          </p:grpSpPr>
          <p:sp>
            <p:nvSpPr>
              <p:cNvPr id="126" name="任意多边形 125"/>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7" name="任意多边形 126"/>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8" name="任意多边形 127"/>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9" name="任意多边形 128"/>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0" name="任意多边形 129"/>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1" name="任意多边形 130"/>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32" name="组合 131"/>
            <p:cNvGrpSpPr/>
            <p:nvPr/>
          </p:nvGrpSpPr>
          <p:grpSpPr>
            <a:xfrm rot="17580000">
              <a:off x="320" y="-98"/>
              <a:ext cx="484" cy="743"/>
              <a:chOff x="2753" y="832"/>
              <a:chExt cx="380" cy="793"/>
            </a:xfrm>
          </p:grpSpPr>
          <p:sp>
            <p:nvSpPr>
              <p:cNvPr id="133" name="任意多边形 132"/>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4" name="任意多边形 133"/>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5" name="任意多边形 134"/>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6" name="任意多边形 135"/>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7" name="任意多边形 136"/>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8" name="任意多边形 137"/>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604" name="任意多边形 603"/>
          <p:cNvSpPr/>
          <p:nvPr userDrawn="1"/>
        </p:nvSpPr>
        <p:spPr>
          <a:xfrm rot="16200000" flipH="1">
            <a:off x="9154160" y="-1507490"/>
            <a:ext cx="1683385" cy="4470400"/>
          </a:xfrm>
          <a:custGeom>
            <a:avLst/>
            <a:gdLst>
              <a:gd name="connsiteX0" fmla="*/ 22 w 3106"/>
              <a:gd name="connsiteY0" fmla="*/ 1 h 7050"/>
              <a:gd name="connsiteX1" fmla="*/ 2112 w 3106"/>
              <a:gd name="connsiteY1" fmla="*/ 1549 h 7050"/>
              <a:gd name="connsiteX2" fmla="*/ 1644 w 3106"/>
              <a:gd name="connsiteY2" fmla="*/ 3098 h 7050"/>
              <a:gd name="connsiteX3" fmla="*/ 2467 w 3106"/>
              <a:gd name="connsiteY3" fmla="*/ 3627 h 7050"/>
              <a:gd name="connsiteX4" fmla="*/ 2156 w 3106"/>
              <a:gd name="connsiteY4" fmla="*/ 4912 h 7050"/>
              <a:gd name="connsiteX5" fmla="*/ 3106 w 3106"/>
              <a:gd name="connsiteY5" fmla="*/ 7051 h 7050"/>
              <a:gd name="connsiteX6" fmla="*/ 0 w 3106"/>
              <a:gd name="connsiteY6" fmla="*/ 6998 h 7050"/>
              <a:gd name="connsiteX7" fmla="*/ 22 w 3106"/>
              <a:gd name="connsiteY7" fmla="*/ 1 h 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6" h="7051">
                <a:moveTo>
                  <a:pt x="22" y="1"/>
                </a:moveTo>
                <a:cubicBezTo>
                  <a:pt x="723" y="-21"/>
                  <a:pt x="1954" y="607"/>
                  <a:pt x="2112" y="1549"/>
                </a:cubicBezTo>
                <a:cubicBezTo>
                  <a:pt x="2229" y="2286"/>
                  <a:pt x="1994" y="2590"/>
                  <a:pt x="1644" y="3098"/>
                </a:cubicBezTo>
                <a:cubicBezTo>
                  <a:pt x="1275" y="3702"/>
                  <a:pt x="2413" y="2937"/>
                  <a:pt x="2467" y="3627"/>
                </a:cubicBezTo>
                <a:cubicBezTo>
                  <a:pt x="2588" y="3918"/>
                  <a:pt x="2173" y="4538"/>
                  <a:pt x="2156" y="4912"/>
                </a:cubicBezTo>
                <a:cubicBezTo>
                  <a:pt x="2138" y="5286"/>
                  <a:pt x="3091" y="6104"/>
                  <a:pt x="3106" y="7051"/>
                </a:cubicBezTo>
                <a:cubicBezTo>
                  <a:pt x="2106" y="7032"/>
                  <a:pt x="784" y="7002"/>
                  <a:pt x="0" y="6998"/>
                </a:cubicBezTo>
                <a:lnTo>
                  <a:pt x="22" y="1"/>
                </a:lnTo>
                <a:close/>
              </a:path>
            </a:pathLst>
          </a:cu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06" name="任意多边形 605"/>
          <p:cNvSpPr/>
          <p:nvPr userDrawn="1"/>
        </p:nvSpPr>
        <p:spPr>
          <a:xfrm rot="16200000" flipV="1">
            <a:off x="1191895" y="4338955"/>
            <a:ext cx="1332865" cy="3818255"/>
          </a:xfrm>
          <a:custGeom>
            <a:avLst/>
            <a:gdLst>
              <a:gd name="connsiteX0" fmla="*/ 22 w 3106"/>
              <a:gd name="connsiteY0" fmla="*/ 1 h 7050"/>
              <a:gd name="connsiteX1" fmla="*/ 2112 w 3106"/>
              <a:gd name="connsiteY1" fmla="*/ 1549 h 7050"/>
              <a:gd name="connsiteX2" fmla="*/ 1644 w 3106"/>
              <a:gd name="connsiteY2" fmla="*/ 3098 h 7050"/>
              <a:gd name="connsiteX3" fmla="*/ 2467 w 3106"/>
              <a:gd name="connsiteY3" fmla="*/ 3627 h 7050"/>
              <a:gd name="connsiteX4" fmla="*/ 2156 w 3106"/>
              <a:gd name="connsiteY4" fmla="*/ 4912 h 7050"/>
              <a:gd name="connsiteX5" fmla="*/ 3106 w 3106"/>
              <a:gd name="connsiteY5" fmla="*/ 7051 h 7050"/>
              <a:gd name="connsiteX6" fmla="*/ 0 w 3106"/>
              <a:gd name="connsiteY6" fmla="*/ 6998 h 7050"/>
              <a:gd name="connsiteX7" fmla="*/ 22 w 3106"/>
              <a:gd name="connsiteY7" fmla="*/ 1 h 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6" h="7051">
                <a:moveTo>
                  <a:pt x="22" y="1"/>
                </a:moveTo>
                <a:cubicBezTo>
                  <a:pt x="723" y="-21"/>
                  <a:pt x="1954" y="607"/>
                  <a:pt x="2112" y="1549"/>
                </a:cubicBezTo>
                <a:cubicBezTo>
                  <a:pt x="2229" y="2286"/>
                  <a:pt x="1994" y="2590"/>
                  <a:pt x="1644" y="3098"/>
                </a:cubicBezTo>
                <a:cubicBezTo>
                  <a:pt x="1275" y="3702"/>
                  <a:pt x="2413" y="2937"/>
                  <a:pt x="2467" y="3627"/>
                </a:cubicBezTo>
                <a:cubicBezTo>
                  <a:pt x="2588" y="3918"/>
                  <a:pt x="2173" y="4538"/>
                  <a:pt x="2156" y="4912"/>
                </a:cubicBezTo>
                <a:cubicBezTo>
                  <a:pt x="2138" y="5286"/>
                  <a:pt x="3091" y="6104"/>
                  <a:pt x="3106" y="7051"/>
                </a:cubicBezTo>
                <a:cubicBezTo>
                  <a:pt x="2106" y="7032"/>
                  <a:pt x="784" y="7002"/>
                  <a:pt x="0" y="6998"/>
                </a:cubicBezTo>
                <a:lnTo>
                  <a:pt x="22" y="1"/>
                </a:lnTo>
                <a:close/>
              </a:path>
            </a:pathLst>
          </a:cu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619" name="组合 618"/>
          <p:cNvGrpSpPr/>
          <p:nvPr userDrawn="1"/>
        </p:nvGrpSpPr>
        <p:grpSpPr>
          <a:xfrm rot="2460000" flipH="1" flipV="1">
            <a:off x="10196195" y="4287520"/>
            <a:ext cx="2400300" cy="2256155"/>
            <a:chOff x="-106" y="-59"/>
            <a:chExt cx="3344" cy="3297"/>
          </a:xfrm>
        </p:grpSpPr>
        <p:grpSp>
          <p:nvGrpSpPr>
            <p:cNvPr id="620" name="组合 619"/>
            <p:cNvGrpSpPr/>
            <p:nvPr/>
          </p:nvGrpSpPr>
          <p:grpSpPr>
            <a:xfrm>
              <a:off x="-45" y="-59"/>
              <a:ext cx="2866" cy="3000"/>
              <a:chOff x="-112" y="-92"/>
              <a:chExt cx="2866" cy="3000"/>
            </a:xfrm>
          </p:grpSpPr>
          <p:sp>
            <p:nvSpPr>
              <p:cNvPr id="621" name="任意多边形 620"/>
              <p:cNvSpPr/>
              <p:nvPr/>
            </p:nvSpPr>
            <p:spPr>
              <a:xfrm>
                <a:off x="-112" y="-92"/>
                <a:ext cx="2866" cy="3000"/>
              </a:xfrm>
              <a:custGeom>
                <a:avLst/>
                <a:gdLst>
                  <a:gd name="connisteX0" fmla="*/ 0 w 1819910"/>
                  <a:gd name="connsiteY0" fmla="*/ 0 h 1905000"/>
                  <a:gd name="connisteX1" fmla="*/ 914400 w 1819910"/>
                  <a:gd name="connsiteY1" fmla="*/ 701675 h 1905000"/>
                  <a:gd name="connisteX2" fmla="*/ 1116965 w 1819910"/>
                  <a:gd name="connsiteY2" fmla="*/ 1276985 h 1905000"/>
                  <a:gd name="connisteX3" fmla="*/ 1819910 w 1819910"/>
                  <a:gd name="connsiteY3" fmla="*/ 1905000 h 1905000"/>
                </a:gdLst>
                <a:ahLst/>
                <a:cxnLst>
                  <a:cxn ang="0">
                    <a:pos x="connisteX0" y="connsiteY0"/>
                  </a:cxn>
                  <a:cxn ang="0">
                    <a:pos x="connisteX1" y="connsiteY1"/>
                  </a:cxn>
                  <a:cxn ang="0">
                    <a:pos x="connisteX2" y="connsiteY2"/>
                  </a:cxn>
                  <a:cxn ang="0">
                    <a:pos x="connisteX3" y="connsiteY3"/>
                  </a:cxn>
                </a:cxnLst>
                <a:rect l="l" t="t" r="r" b="b"/>
                <a:pathLst>
                  <a:path w="1819910" h="1905000">
                    <a:moveTo>
                      <a:pt x="0" y="0"/>
                    </a:moveTo>
                    <a:cubicBezTo>
                      <a:pt x="179070" y="128905"/>
                      <a:pt x="690880" y="446405"/>
                      <a:pt x="914400" y="701675"/>
                    </a:cubicBezTo>
                    <a:cubicBezTo>
                      <a:pt x="1137920" y="956945"/>
                      <a:pt x="935990" y="1036320"/>
                      <a:pt x="1116965" y="1276985"/>
                    </a:cubicBezTo>
                    <a:cubicBezTo>
                      <a:pt x="1297940" y="1517650"/>
                      <a:pt x="1683385" y="1790700"/>
                      <a:pt x="1819910" y="190500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2" name="任意多边形 621"/>
              <p:cNvSpPr/>
              <p:nvPr/>
            </p:nvSpPr>
            <p:spPr>
              <a:xfrm>
                <a:off x="-112" y="-92"/>
                <a:ext cx="1491" cy="2597"/>
              </a:xfrm>
              <a:custGeom>
                <a:avLst/>
                <a:gdLst>
                  <a:gd name="connisteX0" fmla="*/ 0 w 946785"/>
                  <a:gd name="connsiteY0" fmla="*/ 0 h 1649095"/>
                  <a:gd name="connisteX1" fmla="*/ 350520 w 946785"/>
                  <a:gd name="connsiteY1" fmla="*/ 988695 h 1649095"/>
                  <a:gd name="connisteX2" fmla="*/ 946785 w 946785"/>
                  <a:gd name="connsiteY2" fmla="*/ 1649095 h 1649095"/>
                </a:gdLst>
                <a:ahLst/>
                <a:cxnLst>
                  <a:cxn ang="0">
                    <a:pos x="connisteX0" y="connsiteY0"/>
                  </a:cxn>
                  <a:cxn ang="0">
                    <a:pos x="connisteX1" y="connsiteY1"/>
                  </a:cxn>
                  <a:cxn ang="0">
                    <a:pos x="connisteX2" y="connsiteY2"/>
                  </a:cxn>
                </a:cxnLst>
                <a:rect l="l" t="t" r="r" b="b"/>
                <a:pathLst>
                  <a:path w="946785" h="1649095">
                    <a:moveTo>
                      <a:pt x="0" y="0"/>
                    </a:moveTo>
                    <a:cubicBezTo>
                      <a:pt x="58420" y="184785"/>
                      <a:pt x="161290" y="659130"/>
                      <a:pt x="350520" y="988695"/>
                    </a:cubicBezTo>
                    <a:cubicBezTo>
                      <a:pt x="539750" y="1318260"/>
                      <a:pt x="834390" y="1536700"/>
                      <a:pt x="946785" y="164909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3" name="任意多边形 622"/>
              <p:cNvSpPr/>
              <p:nvPr/>
            </p:nvSpPr>
            <p:spPr>
              <a:xfrm>
                <a:off x="-112" y="-92"/>
                <a:ext cx="2631" cy="1541"/>
              </a:xfrm>
              <a:custGeom>
                <a:avLst/>
                <a:gdLst>
                  <a:gd name="connisteX0" fmla="*/ 0 w 1670685"/>
                  <a:gd name="connsiteY0" fmla="*/ 0 h 978535"/>
                  <a:gd name="connisteX1" fmla="*/ 1159510 w 1670685"/>
                  <a:gd name="connsiteY1" fmla="*/ 509905 h 978535"/>
                  <a:gd name="connisteX2" fmla="*/ 1351280 w 1670685"/>
                  <a:gd name="connsiteY2" fmla="*/ 829310 h 978535"/>
                  <a:gd name="connisteX3" fmla="*/ 1670685 w 1670685"/>
                  <a:gd name="connsiteY3" fmla="*/ 978535 h 978535"/>
                </a:gdLst>
                <a:ahLst/>
                <a:cxnLst>
                  <a:cxn ang="0">
                    <a:pos x="connisteX0" y="connsiteY0"/>
                  </a:cxn>
                  <a:cxn ang="0">
                    <a:pos x="connisteX1" y="connsiteY1"/>
                  </a:cxn>
                  <a:cxn ang="0">
                    <a:pos x="connisteX2" y="connsiteY2"/>
                  </a:cxn>
                  <a:cxn ang="0">
                    <a:pos x="connisteX3" y="connsiteY3"/>
                  </a:cxn>
                </a:cxnLst>
                <a:rect l="l" t="t" r="r" b="b"/>
                <a:pathLst>
                  <a:path w="1670685" h="978535">
                    <a:moveTo>
                      <a:pt x="0" y="0"/>
                    </a:moveTo>
                    <a:cubicBezTo>
                      <a:pt x="227965" y="95885"/>
                      <a:pt x="889000" y="344170"/>
                      <a:pt x="1159510" y="509905"/>
                    </a:cubicBezTo>
                    <a:cubicBezTo>
                      <a:pt x="1430020" y="675640"/>
                      <a:pt x="1249045" y="735330"/>
                      <a:pt x="1351280" y="829310"/>
                    </a:cubicBezTo>
                    <a:cubicBezTo>
                      <a:pt x="1453515" y="923290"/>
                      <a:pt x="1610360" y="955040"/>
                      <a:pt x="1670685" y="97853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4" name="任意多边形 623"/>
              <p:cNvSpPr/>
              <p:nvPr/>
            </p:nvSpPr>
            <p:spPr>
              <a:xfrm>
                <a:off x="1684" y="670"/>
                <a:ext cx="604" cy="17"/>
              </a:xfrm>
              <a:custGeom>
                <a:avLst/>
                <a:gdLst>
                  <a:gd name="connisteX0" fmla="*/ 0 w 383540"/>
                  <a:gd name="connsiteY0" fmla="*/ 10795 h 10795"/>
                  <a:gd name="connisteX1" fmla="*/ 383540 w 383540"/>
                  <a:gd name="connsiteY1" fmla="*/ 0 h 10795"/>
                </a:gdLst>
                <a:ahLst/>
                <a:cxnLst>
                  <a:cxn ang="0">
                    <a:pos x="connisteX0" y="connsiteY0"/>
                  </a:cxn>
                  <a:cxn ang="0">
                    <a:pos x="connisteX1" y="connsiteY1"/>
                  </a:cxn>
                </a:cxnLst>
                <a:rect l="l" t="t" r="r" b="b"/>
                <a:pathLst>
                  <a:path w="383540" h="10795">
                    <a:moveTo>
                      <a:pt x="0" y="10795"/>
                    </a:moveTo>
                    <a:cubicBezTo>
                      <a:pt x="127635" y="6985"/>
                      <a:pt x="255905" y="3810"/>
                      <a:pt x="383540" y="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5" name="任意多边形 624"/>
              <p:cNvSpPr/>
              <p:nvPr/>
            </p:nvSpPr>
            <p:spPr>
              <a:xfrm>
                <a:off x="-5" y="647"/>
                <a:ext cx="114" cy="593"/>
              </a:xfrm>
              <a:custGeom>
                <a:avLst/>
                <a:gdLst>
                  <a:gd name="connisteX0" fmla="*/ 72390 w 72390"/>
                  <a:gd name="connsiteY0" fmla="*/ 0 h 376555"/>
                  <a:gd name="connisteX1" fmla="*/ 27940 w 72390"/>
                  <a:gd name="connsiteY1" fmla="*/ 235585 h 376555"/>
                  <a:gd name="connisteX2" fmla="*/ 0 w 72390"/>
                  <a:gd name="connsiteY2" fmla="*/ 376555 h 376555"/>
                </a:gdLst>
                <a:ahLst/>
                <a:cxnLst>
                  <a:cxn ang="0">
                    <a:pos x="connisteX0" y="connsiteY0"/>
                  </a:cxn>
                  <a:cxn ang="0">
                    <a:pos x="connisteX1" y="connsiteY1"/>
                  </a:cxn>
                  <a:cxn ang="0">
                    <a:pos x="connisteX2" y="connsiteY2"/>
                  </a:cxn>
                </a:cxnLst>
                <a:rect l="l" t="t" r="r" b="b"/>
                <a:pathLst>
                  <a:path w="72390" h="376555">
                    <a:moveTo>
                      <a:pt x="72390" y="0"/>
                    </a:moveTo>
                    <a:cubicBezTo>
                      <a:pt x="64135" y="44450"/>
                      <a:pt x="42545" y="160020"/>
                      <a:pt x="27940" y="235585"/>
                    </a:cubicBezTo>
                    <a:cubicBezTo>
                      <a:pt x="13335" y="311150"/>
                      <a:pt x="4445" y="353060"/>
                      <a:pt x="0" y="3765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6" name="任意多边形 625"/>
              <p:cNvSpPr/>
              <p:nvPr/>
            </p:nvSpPr>
            <p:spPr>
              <a:xfrm>
                <a:off x="456" y="1495"/>
                <a:ext cx="370" cy="199"/>
              </a:xfrm>
              <a:custGeom>
                <a:avLst/>
                <a:gdLst>
                  <a:gd name="connisteX0" fmla="*/ 0 w 234950"/>
                  <a:gd name="connsiteY0" fmla="*/ 0 h 126365"/>
                  <a:gd name="connisteX1" fmla="*/ 234950 w 234950"/>
                  <a:gd name="connsiteY1" fmla="*/ 126365 h 126365"/>
                </a:gdLst>
                <a:ahLst/>
                <a:cxnLst>
                  <a:cxn ang="0">
                    <a:pos x="connisteX0" y="connsiteY0"/>
                  </a:cxn>
                  <a:cxn ang="0">
                    <a:pos x="connisteX1" y="connsiteY1"/>
                  </a:cxn>
                </a:cxnLst>
                <a:rect l="l" t="t" r="r" b="b"/>
                <a:pathLst>
                  <a:path w="234950" h="126365">
                    <a:moveTo>
                      <a:pt x="0" y="0"/>
                    </a:moveTo>
                    <a:cubicBezTo>
                      <a:pt x="78105" y="41910"/>
                      <a:pt x="156845" y="84455"/>
                      <a:pt x="23495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7" name="任意多边形 626"/>
              <p:cNvSpPr/>
              <p:nvPr/>
            </p:nvSpPr>
            <p:spPr>
              <a:xfrm>
                <a:off x="243" y="1138"/>
                <a:ext cx="42" cy="454"/>
              </a:xfrm>
              <a:custGeom>
                <a:avLst/>
                <a:gdLst>
                  <a:gd name="connisteX0" fmla="*/ 26670 w 26670"/>
                  <a:gd name="connsiteY0" fmla="*/ 0 h 288290"/>
                  <a:gd name="connisteX1" fmla="*/ 0 w 26670"/>
                  <a:gd name="connsiteY1" fmla="*/ 288290 h 288290"/>
                </a:gdLst>
                <a:ahLst/>
                <a:cxnLst>
                  <a:cxn ang="0">
                    <a:pos x="connisteX0" y="connsiteY0"/>
                  </a:cxn>
                  <a:cxn ang="0">
                    <a:pos x="connisteX1" y="connsiteY1"/>
                  </a:cxn>
                </a:cxnLst>
                <a:rect l="l" t="t" r="r" b="b"/>
                <a:pathLst>
                  <a:path w="26670" h="288290">
                    <a:moveTo>
                      <a:pt x="26670" y="0"/>
                    </a:moveTo>
                    <a:cubicBezTo>
                      <a:pt x="17780" y="95885"/>
                      <a:pt x="8890" y="192405"/>
                      <a:pt x="0" y="28829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8" name="任意多边形 627"/>
              <p:cNvSpPr/>
              <p:nvPr/>
            </p:nvSpPr>
            <p:spPr>
              <a:xfrm>
                <a:off x="826" y="1967"/>
                <a:ext cx="491" cy="213"/>
              </a:xfrm>
              <a:custGeom>
                <a:avLst/>
                <a:gdLst>
                  <a:gd name="connisteX0" fmla="*/ 0 w 311785"/>
                  <a:gd name="connsiteY0" fmla="*/ 0 h 135255"/>
                  <a:gd name="connisteX1" fmla="*/ 311785 w 311785"/>
                  <a:gd name="connsiteY1" fmla="*/ 135255 h 135255"/>
                </a:gdLst>
                <a:ahLst/>
                <a:cxnLst>
                  <a:cxn ang="0">
                    <a:pos x="connisteX0" y="connsiteY0"/>
                  </a:cxn>
                  <a:cxn ang="0">
                    <a:pos x="connisteX1" y="connsiteY1"/>
                  </a:cxn>
                </a:cxnLst>
                <a:rect l="l" t="t" r="r" b="b"/>
                <a:pathLst>
                  <a:path w="311785" h="135255">
                    <a:moveTo>
                      <a:pt x="0" y="0"/>
                    </a:moveTo>
                    <a:cubicBezTo>
                      <a:pt x="104140" y="45085"/>
                      <a:pt x="207645" y="90170"/>
                      <a:pt x="311785" y="1352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9" name="任意多边形 628"/>
              <p:cNvSpPr/>
              <p:nvPr/>
            </p:nvSpPr>
            <p:spPr>
              <a:xfrm>
                <a:off x="613" y="393"/>
                <a:ext cx="98" cy="440"/>
              </a:xfrm>
              <a:custGeom>
                <a:avLst/>
                <a:gdLst>
                  <a:gd name="connisteX0" fmla="*/ 0 w 62230"/>
                  <a:gd name="connsiteY0" fmla="*/ 0 h 279400"/>
                  <a:gd name="connisteX1" fmla="*/ 62230 w 62230"/>
                  <a:gd name="connsiteY1" fmla="*/ 279400 h 279400"/>
                </a:gdLst>
                <a:ahLst/>
                <a:cxnLst>
                  <a:cxn ang="0">
                    <a:pos x="connisteX0" y="connsiteY0"/>
                  </a:cxn>
                  <a:cxn ang="0">
                    <a:pos x="connisteX1" y="connsiteY1"/>
                  </a:cxn>
                </a:cxnLst>
                <a:rect l="l" t="t" r="r" b="b"/>
                <a:pathLst>
                  <a:path w="62230" h="279400">
                    <a:moveTo>
                      <a:pt x="0" y="0"/>
                    </a:moveTo>
                    <a:cubicBezTo>
                      <a:pt x="20955" y="93345"/>
                      <a:pt x="41275" y="186055"/>
                      <a:pt x="62230" y="27940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0" name="任意多边形 629"/>
              <p:cNvSpPr/>
              <p:nvPr/>
            </p:nvSpPr>
            <p:spPr>
              <a:xfrm>
                <a:off x="1197" y="874"/>
                <a:ext cx="440" cy="199"/>
              </a:xfrm>
              <a:custGeom>
                <a:avLst/>
                <a:gdLst>
                  <a:gd name="connisteX0" fmla="*/ 0 w 279400"/>
                  <a:gd name="connsiteY0" fmla="*/ 0 h 126365"/>
                  <a:gd name="connisteX1" fmla="*/ 279400 w 279400"/>
                  <a:gd name="connsiteY1" fmla="*/ 126365 h 126365"/>
                </a:gdLst>
                <a:ahLst/>
                <a:cxnLst>
                  <a:cxn ang="0">
                    <a:pos x="connisteX0" y="connsiteY0"/>
                  </a:cxn>
                  <a:cxn ang="0">
                    <a:pos x="connisteX1" y="connsiteY1"/>
                  </a:cxn>
                </a:cxnLst>
                <a:rect l="l" t="t" r="r" b="b"/>
                <a:pathLst>
                  <a:path w="279400" h="126365">
                    <a:moveTo>
                      <a:pt x="0" y="0"/>
                    </a:moveTo>
                    <a:cubicBezTo>
                      <a:pt x="93345" y="41910"/>
                      <a:pt x="186055" y="84455"/>
                      <a:pt x="27940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1" name="任意多边形 630"/>
              <p:cNvSpPr/>
              <p:nvPr/>
            </p:nvSpPr>
            <p:spPr>
              <a:xfrm>
                <a:off x="1525" y="1661"/>
                <a:ext cx="116" cy="556"/>
              </a:xfrm>
              <a:custGeom>
                <a:avLst/>
                <a:gdLst>
                  <a:gd name="connisteX0" fmla="*/ 0 w 73660"/>
                  <a:gd name="connsiteY0" fmla="*/ 0 h 353060"/>
                  <a:gd name="connisteX1" fmla="*/ 73660 w 73660"/>
                  <a:gd name="connsiteY1" fmla="*/ 353060 h 353060"/>
                </a:gdLst>
                <a:ahLst/>
                <a:cxnLst>
                  <a:cxn ang="0">
                    <a:pos x="connisteX0" y="connsiteY0"/>
                  </a:cxn>
                  <a:cxn ang="0">
                    <a:pos x="connisteX1" y="connsiteY1"/>
                  </a:cxn>
                </a:cxnLst>
                <a:rect l="l" t="t" r="r" b="b"/>
                <a:pathLst>
                  <a:path w="73660" h="353060">
                    <a:moveTo>
                      <a:pt x="0" y="0"/>
                    </a:moveTo>
                    <a:cubicBezTo>
                      <a:pt x="24765" y="117475"/>
                      <a:pt x="48895" y="235585"/>
                      <a:pt x="73660" y="35306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2" name="任意多边形 631"/>
              <p:cNvSpPr/>
              <p:nvPr/>
            </p:nvSpPr>
            <p:spPr>
              <a:xfrm>
                <a:off x="2053" y="2337"/>
                <a:ext cx="482" cy="209"/>
              </a:xfrm>
              <a:custGeom>
                <a:avLst/>
                <a:gdLst>
                  <a:gd name="connisteX0" fmla="*/ 0 w 306070"/>
                  <a:gd name="connsiteY0" fmla="*/ 0 h 132715"/>
                  <a:gd name="connisteX1" fmla="*/ 306070 w 306070"/>
                  <a:gd name="connsiteY1" fmla="*/ 132715 h 132715"/>
                </a:gdLst>
                <a:ahLst/>
                <a:cxnLst>
                  <a:cxn ang="0">
                    <a:pos x="connisteX0" y="connsiteY0"/>
                  </a:cxn>
                  <a:cxn ang="0">
                    <a:pos x="connisteX1" y="connsiteY1"/>
                  </a:cxn>
                </a:cxnLst>
                <a:rect l="l" t="t" r="r" b="b"/>
                <a:pathLst>
                  <a:path w="306070" h="132715">
                    <a:moveTo>
                      <a:pt x="0" y="0"/>
                    </a:moveTo>
                    <a:cubicBezTo>
                      <a:pt x="102235" y="44450"/>
                      <a:pt x="203835" y="88265"/>
                      <a:pt x="306070" y="13271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3" name="任意多边形 632"/>
              <p:cNvSpPr/>
              <p:nvPr/>
            </p:nvSpPr>
            <p:spPr>
              <a:xfrm>
                <a:off x="817" y="268"/>
                <a:ext cx="398" cy="4"/>
              </a:xfrm>
              <a:custGeom>
                <a:avLst/>
                <a:gdLst>
                  <a:gd name="connisteX0" fmla="*/ 0 w 252730"/>
                  <a:gd name="connsiteY0" fmla="*/ 2540 h 2540"/>
                  <a:gd name="connisteX1" fmla="*/ 252730 w 252730"/>
                  <a:gd name="connsiteY1" fmla="*/ 0 h 2540"/>
                </a:gdLst>
                <a:ahLst/>
                <a:cxnLst>
                  <a:cxn ang="0">
                    <a:pos x="connisteX0" y="connsiteY0"/>
                  </a:cxn>
                  <a:cxn ang="0">
                    <a:pos x="connisteX1" y="connsiteY1"/>
                  </a:cxn>
                </a:cxnLst>
                <a:rect l="l" t="t" r="r" b="b"/>
                <a:pathLst>
                  <a:path w="252730" h="2540">
                    <a:moveTo>
                      <a:pt x="0" y="2540"/>
                    </a:moveTo>
                    <a:cubicBezTo>
                      <a:pt x="84455" y="1905"/>
                      <a:pt x="168275" y="635"/>
                      <a:pt x="252730" y="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4" name="任意多边形 633"/>
              <p:cNvSpPr/>
              <p:nvPr/>
            </p:nvSpPr>
            <p:spPr>
              <a:xfrm>
                <a:off x="1988" y="1175"/>
                <a:ext cx="167" cy="357"/>
              </a:xfrm>
              <a:custGeom>
                <a:avLst/>
                <a:gdLst>
                  <a:gd name="connisteX0" fmla="*/ 0 w 106045"/>
                  <a:gd name="connsiteY0" fmla="*/ 0 h 226695"/>
                  <a:gd name="connisteX1" fmla="*/ 106045 w 106045"/>
                  <a:gd name="connsiteY1" fmla="*/ 226695 h 226695"/>
                </a:gdLst>
                <a:ahLst/>
                <a:cxnLst>
                  <a:cxn ang="0">
                    <a:pos x="connisteX0" y="connsiteY0"/>
                  </a:cxn>
                  <a:cxn ang="0">
                    <a:pos x="connisteX1" y="connsiteY1"/>
                  </a:cxn>
                </a:cxnLst>
                <a:rect l="l" t="t" r="r" b="b"/>
                <a:pathLst>
                  <a:path w="106045" h="226695">
                    <a:moveTo>
                      <a:pt x="0" y="0"/>
                    </a:moveTo>
                    <a:cubicBezTo>
                      <a:pt x="35560" y="75565"/>
                      <a:pt x="70485" y="151130"/>
                      <a:pt x="106045" y="22669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35" name="组合 634"/>
            <p:cNvGrpSpPr/>
            <p:nvPr/>
          </p:nvGrpSpPr>
          <p:grpSpPr>
            <a:xfrm>
              <a:off x="-106" y="1115"/>
              <a:ext cx="380" cy="793"/>
              <a:chOff x="2753" y="832"/>
              <a:chExt cx="380" cy="793"/>
            </a:xfrm>
          </p:grpSpPr>
          <p:sp>
            <p:nvSpPr>
              <p:cNvPr id="636" name="任意多边形 635"/>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7" name="任意多边形 636"/>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8" name="任意多边形 637"/>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39" name="任意多边形 638"/>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0" name="任意多边形 639"/>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1" name="任意多边形 640"/>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42" name="组合 641"/>
            <p:cNvGrpSpPr/>
            <p:nvPr/>
          </p:nvGrpSpPr>
          <p:grpSpPr>
            <a:xfrm rot="20340000">
              <a:off x="215" y="1550"/>
              <a:ext cx="380" cy="544"/>
              <a:chOff x="2753" y="832"/>
              <a:chExt cx="380" cy="793"/>
            </a:xfrm>
          </p:grpSpPr>
          <p:sp>
            <p:nvSpPr>
              <p:cNvPr id="643" name="任意多边形 642"/>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4" name="任意多边形 643"/>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5" name="任意多边形 644"/>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6" name="任意多边形 645"/>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7" name="任意多边形 646"/>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8" name="任意多边形 647"/>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49" name="组合 648"/>
            <p:cNvGrpSpPr/>
            <p:nvPr/>
          </p:nvGrpSpPr>
          <p:grpSpPr>
            <a:xfrm rot="17700000">
              <a:off x="817" y="1490"/>
              <a:ext cx="380" cy="544"/>
              <a:chOff x="2753" y="832"/>
              <a:chExt cx="380" cy="793"/>
            </a:xfrm>
          </p:grpSpPr>
          <p:sp>
            <p:nvSpPr>
              <p:cNvPr id="650" name="任意多边形 649"/>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1" name="任意多边形 650"/>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2" name="任意多边形 651"/>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3" name="任意多边形 652"/>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4" name="任意多边形 653"/>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5" name="任意多边形 654"/>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56" name="组合 655"/>
            <p:cNvGrpSpPr/>
            <p:nvPr/>
          </p:nvGrpSpPr>
          <p:grpSpPr>
            <a:xfrm rot="16860000">
              <a:off x="1335" y="1948"/>
              <a:ext cx="380" cy="544"/>
              <a:chOff x="2753" y="832"/>
              <a:chExt cx="380" cy="793"/>
            </a:xfrm>
          </p:grpSpPr>
          <p:sp>
            <p:nvSpPr>
              <p:cNvPr id="657" name="任意多边形 656"/>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8" name="任意多边形 657"/>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9" name="任意多边形 658"/>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0" name="任意多边形 659"/>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1" name="任意多边形 660"/>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2" name="任意多边形 661"/>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63" name="组合 662"/>
            <p:cNvGrpSpPr/>
            <p:nvPr/>
          </p:nvGrpSpPr>
          <p:grpSpPr>
            <a:xfrm rot="19440000">
              <a:off x="1270" y="2368"/>
              <a:ext cx="380" cy="544"/>
              <a:chOff x="2753" y="832"/>
              <a:chExt cx="380" cy="793"/>
            </a:xfrm>
          </p:grpSpPr>
          <p:sp>
            <p:nvSpPr>
              <p:cNvPr id="664" name="任意多边形 663"/>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5" name="任意多边形 664"/>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6" name="任意多边形 665"/>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7" name="任意多边形 666"/>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8" name="任意多边形 667"/>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9" name="任意多边形 668"/>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70" name="组合 669"/>
            <p:cNvGrpSpPr/>
            <p:nvPr/>
          </p:nvGrpSpPr>
          <p:grpSpPr>
            <a:xfrm rot="20040000">
              <a:off x="676" y="704"/>
              <a:ext cx="380" cy="552"/>
              <a:chOff x="2753" y="832"/>
              <a:chExt cx="380" cy="793"/>
            </a:xfrm>
          </p:grpSpPr>
          <p:sp>
            <p:nvSpPr>
              <p:cNvPr id="671" name="任意多边形 670"/>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2" name="任意多边形 671"/>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3" name="任意多边形 672"/>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4" name="任意多边形 673"/>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5" name="任意多边形 674"/>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6" name="任意多边形 675"/>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77" name="组合 676"/>
            <p:cNvGrpSpPr/>
            <p:nvPr/>
          </p:nvGrpSpPr>
          <p:grpSpPr>
            <a:xfrm rot="17580000">
              <a:off x="1550" y="839"/>
              <a:ext cx="380" cy="552"/>
              <a:chOff x="2753" y="832"/>
              <a:chExt cx="380" cy="793"/>
            </a:xfrm>
          </p:grpSpPr>
          <p:sp>
            <p:nvSpPr>
              <p:cNvPr id="678" name="任意多边形 677"/>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9" name="任意多边形 678"/>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0" name="任意多边形 679"/>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1" name="任意多边形 680"/>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2" name="任意多边形 681"/>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3" name="任意多边形 682"/>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84" name="组合 683"/>
            <p:cNvGrpSpPr/>
            <p:nvPr/>
          </p:nvGrpSpPr>
          <p:grpSpPr>
            <a:xfrm rot="15960000">
              <a:off x="1326" y="4"/>
              <a:ext cx="380" cy="552"/>
              <a:chOff x="2753" y="832"/>
              <a:chExt cx="380" cy="793"/>
            </a:xfrm>
          </p:grpSpPr>
          <p:sp>
            <p:nvSpPr>
              <p:cNvPr id="685" name="任意多边形 684"/>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6" name="任意多边形 685"/>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7" name="任意多边形 686"/>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8" name="任意多边形 687"/>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9" name="任意多边形 688"/>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0" name="任意多边形 689"/>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1" name="组合 690"/>
            <p:cNvGrpSpPr/>
            <p:nvPr/>
          </p:nvGrpSpPr>
          <p:grpSpPr>
            <a:xfrm rot="15660000">
              <a:off x="2079" y="289"/>
              <a:ext cx="389" cy="736"/>
              <a:chOff x="2753" y="832"/>
              <a:chExt cx="380" cy="793"/>
            </a:xfrm>
          </p:grpSpPr>
          <p:sp>
            <p:nvSpPr>
              <p:cNvPr id="692" name="任意多边形 691"/>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3" name="任意多边形 692"/>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4" name="任意多边形 693"/>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5" name="任意多边形 694"/>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6" name="任意多边形 695"/>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97" name="任意多边形 696"/>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8" name="组合 697"/>
            <p:cNvGrpSpPr/>
            <p:nvPr/>
          </p:nvGrpSpPr>
          <p:grpSpPr>
            <a:xfrm rot="17220000">
              <a:off x="2485" y="1223"/>
              <a:ext cx="380" cy="552"/>
              <a:chOff x="2753" y="832"/>
              <a:chExt cx="380" cy="793"/>
            </a:xfrm>
          </p:grpSpPr>
          <p:sp>
            <p:nvSpPr>
              <p:cNvPr id="699" name="任意多边形 698"/>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0" name="任意多边形 699"/>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1" name="任意多边形 700"/>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2" name="任意多边形 701"/>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3" name="任意多边形 702"/>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4" name="任意多边形 703"/>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705" name="组合 704"/>
            <p:cNvGrpSpPr/>
            <p:nvPr/>
          </p:nvGrpSpPr>
          <p:grpSpPr>
            <a:xfrm rot="20220000">
              <a:off x="2074" y="1406"/>
              <a:ext cx="323" cy="514"/>
              <a:chOff x="2753" y="832"/>
              <a:chExt cx="380" cy="793"/>
            </a:xfrm>
          </p:grpSpPr>
          <p:sp>
            <p:nvSpPr>
              <p:cNvPr id="706" name="任意多边形 705"/>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7" name="任意多边形 706"/>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8" name="任意多边形 707"/>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9" name="任意多边形 708"/>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0" name="任意多边形 709"/>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1" name="任意多边形 710"/>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712" name="组合 711"/>
            <p:cNvGrpSpPr/>
            <p:nvPr/>
          </p:nvGrpSpPr>
          <p:grpSpPr>
            <a:xfrm rot="17220000">
              <a:off x="2517" y="2316"/>
              <a:ext cx="323" cy="514"/>
              <a:chOff x="2753" y="832"/>
              <a:chExt cx="380" cy="793"/>
            </a:xfrm>
          </p:grpSpPr>
          <p:sp>
            <p:nvSpPr>
              <p:cNvPr id="713" name="任意多边形 712"/>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4" name="任意多边形 713"/>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5" name="任意多边形 714"/>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6" name="任意多边形 715"/>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7" name="任意多边形 716"/>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8" name="任意多边形 717"/>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719" name="组合 718"/>
            <p:cNvGrpSpPr/>
            <p:nvPr/>
          </p:nvGrpSpPr>
          <p:grpSpPr>
            <a:xfrm rot="18780000">
              <a:off x="2751" y="2751"/>
              <a:ext cx="365" cy="610"/>
              <a:chOff x="2753" y="832"/>
              <a:chExt cx="380" cy="793"/>
            </a:xfrm>
          </p:grpSpPr>
          <p:sp>
            <p:nvSpPr>
              <p:cNvPr id="720" name="任意多边形 719"/>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1" name="任意多边形 720"/>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2" name="任意多边形 721"/>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3" name="任意多边形 722"/>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4" name="任意多边形 723"/>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5" name="任意多边形 724"/>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726" name="组合 725"/>
            <p:cNvGrpSpPr/>
            <p:nvPr/>
          </p:nvGrpSpPr>
          <p:grpSpPr>
            <a:xfrm rot="17580000">
              <a:off x="320" y="-98"/>
              <a:ext cx="484" cy="743"/>
              <a:chOff x="2753" y="832"/>
              <a:chExt cx="380" cy="793"/>
            </a:xfrm>
          </p:grpSpPr>
          <p:sp>
            <p:nvSpPr>
              <p:cNvPr id="727" name="任意多边形 726"/>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8" name="任意多边形 727"/>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9" name="任意多边形 728"/>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0" name="任意多边形 729"/>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1" name="任意多边形 730"/>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2" name="任意多边形 731"/>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3"/>
            </p:custDataLst>
          </p:nvPr>
        </p:nvSpPr>
        <p:spPr/>
        <p:txBody>
          <a:bodyPr/>
          <a:lstStyle/>
          <a:p>
            <a:endParaRPr lang="zh-CN" altLang="en-US"/>
          </a:p>
        </p:txBody>
      </p:sp>
      <p:sp>
        <p:nvSpPr>
          <p:cNvPr id="6" name="灯片编号占位符 5"/>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607" name="矩形 606"/>
          <p:cNvSpPr/>
          <p:nvPr userDrawn="1"/>
        </p:nvSpPr>
        <p:spPr>
          <a:xfrm>
            <a:off x="-635" y="0"/>
            <a:ext cx="12192635" cy="6858000"/>
          </a:xfrm>
          <a:prstGeom prst="rect">
            <a:avLst/>
          </a:prstGeom>
          <a:solidFill>
            <a:srgbClr val="D4D6C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任意多边形 8"/>
          <p:cNvSpPr/>
          <p:nvPr userDrawn="1"/>
        </p:nvSpPr>
        <p:spPr>
          <a:xfrm rot="10800000" flipH="1" flipV="1">
            <a:off x="-35560" y="-58420"/>
            <a:ext cx="1659255" cy="1199515"/>
          </a:xfrm>
          <a:custGeom>
            <a:avLst/>
            <a:gdLst>
              <a:gd name="connsiteX0" fmla="*/ 14 w 6757"/>
              <a:gd name="connsiteY0" fmla="*/ 27 h 5630"/>
              <a:gd name="connsiteX1" fmla="*/ 6757 w 6757"/>
              <a:gd name="connsiteY1" fmla="*/ 0 h 5630"/>
              <a:gd name="connsiteX2" fmla="*/ 5416 w 6757"/>
              <a:gd name="connsiteY2" fmla="*/ 1558 h 5630"/>
              <a:gd name="connsiteX3" fmla="*/ 4525 w 6757"/>
              <a:gd name="connsiteY3" fmla="*/ 2814 h 5630"/>
              <a:gd name="connsiteX4" fmla="*/ 2699 w 6757"/>
              <a:gd name="connsiteY4" fmla="*/ 3638 h 5630"/>
              <a:gd name="connsiteX5" fmla="*/ 1777 w 6757"/>
              <a:gd name="connsiteY5" fmla="*/ 4627 h 5630"/>
              <a:gd name="connsiteX6" fmla="*/ 0 w 6757"/>
              <a:gd name="connsiteY6" fmla="*/ 5630 h 5630"/>
              <a:gd name="connsiteX7" fmla="*/ 14 w 6757"/>
              <a:gd name="connsiteY7" fmla="*/ 27 h 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57" h="5630">
                <a:moveTo>
                  <a:pt x="14" y="27"/>
                </a:moveTo>
                <a:lnTo>
                  <a:pt x="6757" y="0"/>
                </a:lnTo>
                <a:cubicBezTo>
                  <a:pt x="6768" y="1186"/>
                  <a:pt x="5935" y="854"/>
                  <a:pt x="5416" y="1558"/>
                </a:cubicBezTo>
                <a:cubicBezTo>
                  <a:pt x="5146" y="1940"/>
                  <a:pt x="5093" y="2362"/>
                  <a:pt x="4525" y="2814"/>
                </a:cubicBezTo>
                <a:cubicBezTo>
                  <a:pt x="3380" y="3609"/>
                  <a:pt x="3591" y="3334"/>
                  <a:pt x="2699" y="3638"/>
                </a:cubicBezTo>
                <a:cubicBezTo>
                  <a:pt x="2326" y="3812"/>
                  <a:pt x="2002" y="4034"/>
                  <a:pt x="1777" y="4627"/>
                </a:cubicBezTo>
                <a:cubicBezTo>
                  <a:pt x="1572" y="5195"/>
                  <a:pt x="671" y="5630"/>
                  <a:pt x="0" y="5630"/>
                </a:cubicBezTo>
                <a:lnTo>
                  <a:pt x="14" y="27"/>
                </a:lnTo>
                <a:close/>
              </a:path>
            </a:pathLst>
          </a:custGeom>
          <a:solidFill>
            <a:srgbClr val="B3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04" name="任意多边形 603"/>
          <p:cNvSpPr/>
          <p:nvPr userDrawn="1"/>
        </p:nvSpPr>
        <p:spPr>
          <a:xfrm rot="5400000" flipH="1" flipV="1">
            <a:off x="10581005" y="5243195"/>
            <a:ext cx="930910" cy="2458720"/>
          </a:xfrm>
          <a:custGeom>
            <a:avLst/>
            <a:gdLst>
              <a:gd name="connsiteX0" fmla="*/ 22 w 3106"/>
              <a:gd name="connsiteY0" fmla="*/ 1 h 7050"/>
              <a:gd name="connsiteX1" fmla="*/ 2112 w 3106"/>
              <a:gd name="connsiteY1" fmla="*/ 1549 h 7050"/>
              <a:gd name="connsiteX2" fmla="*/ 1644 w 3106"/>
              <a:gd name="connsiteY2" fmla="*/ 3098 h 7050"/>
              <a:gd name="connsiteX3" fmla="*/ 2467 w 3106"/>
              <a:gd name="connsiteY3" fmla="*/ 3627 h 7050"/>
              <a:gd name="connsiteX4" fmla="*/ 2156 w 3106"/>
              <a:gd name="connsiteY4" fmla="*/ 4912 h 7050"/>
              <a:gd name="connsiteX5" fmla="*/ 3106 w 3106"/>
              <a:gd name="connsiteY5" fmla="*/ 7051 h 7050"/>
              <a:gd name="connsiteX6" fmla="*/ 0 w 3106"/>
              <a:gd name="connsiteY6" fmla="*/ 6998 h 7050"/>
              <a:gd name="connsiteX7" fmla="*/ 22 w 3106"/>
              <a:gd name="connsiteY7" fmla="*/ 1 h 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6" h="7051">
                <a:moveTo>
                  <a:pt x="22" y="1"/>
                </a:moveTo>
                <a:cubicBezTo>
                  <a:pt x="723" y="-21"/>
                  <a:pt x="1954" y="607"/>
                  <a:pt x="2112" y="1549"/>
                </a:cubicBezTo>
                <a:cubicBezTo>
                  <a:pt x="2229" y="2286"/>
                  <a:pt x="1994" y="2590"/>
                  <a:pt x="1644" y="3098"/>
                </a:cubicBezTo>
                <a:cubicBezTo>
                  <a:pt x="1275" y="3702"/>
                  <a:pt x="2413" y="2937"/>
                  <a:pt x="2467" y="3627"/>
                </a:cubicBezTo>
                <a:cubicBezTo>
                  <a:pt x="2588" y="3918"/>
                  <a:pt x="2173" y="4538"/>
                  <a:pt x="2156" y="4912"/>
                </a:cubicBezTo>
                <a:cubicBezTo>
                  <a:pt x="2138" y="5286"/>
                  <a:pt x="3091" y="6104"/>
                  <a:pt x="3106" y="7051"/>
                </a:cubicBezTo>
                <a:cubicBezTo>
                  <a:pt x="2106" y="7032"/>
                  <a:pt x="784" y="7002"/>
                  <a:pt x="0" y="6998"/>
                </a:cubicBezTo>
                <a:lnTo>
                  <a:pt x="22" y="1"/>
                </a:lnTo>
                <a:close/>
              </a:path>
            </a:pathLst>
          </a:cu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66" name="组合 265"/>
          <p:cNvGrpSpPr/>
          <p:nvPr userDrawn="1"/>
        </p:nvGrpSpPr>
        <p:grpSpPr>
          <a:xfrm rot="20520000">
            <a:off x="340995" y="-422910"/>
            <a:ext cx="1288415" cy="2064385"/>
            <a:chOff x="159" y="-118"/>
            <a:chExt cx="2029" cy="3251"/>
          </a:xfrm>
        </p:grpSpPr>
        <p:grpSp>
          <p:nvGrpSpPr>
            <p:cNvPr id="82" name="组合 81"/>
            <p:cNvGrpSpPr/>
            <p:nvPr userDrawn="1"/>
          </p:nvGrpSpPr>
          <p:grpSpPr>
            <a:xfrm rot="21180000">
              <a:off x="196" y="-118"/>
              <a:ext cx="1523" cy="2935"/>
              <a:chOff x="-112" y="-92"/>
              <a:chExt cx="1491" cy="2597"/>
            </a:xfrm>
          </p:grpSpPr>
          <p:sp>
            <p:nvSpPr>
              <p:cNvPr id="84" name="任意多边形 83"/>
              <p:cNvSpPr/>
              <p:nvPr/>
            </p:nvSpPr>
            <p:spPr>
              <a:xfrm>
                <a:off x="-112" y="-92"/>
                <a:ext cx="1491" cy="2597"/>
              </a:xfrm>
              <a:custGeom>
                <a:avLst/>
                <a:gdLst>
                  <a:gd name="connisteX0" fmla="*/ 0 w 946785"/>
                  <a:gd name="connsiteY0" fmla="*/ 0 h 1649095"/>
                  <a:gd name="connisteX1" fmla="*/ 350520 w 946785"/>
                  <a:gd name="connsiteY1" fmla="*/ 988695 h 1649095"/>
                  <a:gd name="connisteX2" fmla="*/ 946785 w 946785"/>
                  <a:gd name="connsiteY2" fmla="*/ 1649095 h 1649095"/>
                </a:gdLst>
                <a:ahLst/>
                <a:cxnLst>
                  <a:cxn ang="0">
                    <a:pos x="connisteX0" y="connsiteY0"/>
                  </a:cxn>
                  <a:cxn ang="0">
                    <a:pos x="connisteX1" y="connsiteY1"/>
                  </a:cxn>
                  <a:cxn ang="0">
                    <a:pos x="connisteX2" y="connsiteY2"/>
                  </a:cxn>
                </a:cxnLst>
                <a:rect l="l" t="t" r="r" b="b"/>
                <a:pathLst>
                  <a:path w="946785" h="1649095">
                    <a:moveTo>
                      <a:pt x="0" y="0"/>
                    </a:moveTo>
                    <a:cubicBezTo>
                      <a:pt x="58420" y="184785"/>
                      <a:pt x="161290" y="659130"/>
                      <a:pt x="350520" y="988695"/>
                    </a:cubicBezTo>
                    <a:cubicBezTo>
                      <a:pt x="539750" y="1318260"/>
                      <a:pt x="834390" y="1536700"/>
                      <a:pt x="946785" y="164909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7" name="任意多边形 86"/>
              <p:cNvSpPr/>
              <p:nvPr/>
            </p:nvSpPr>
            <p:spPr>
              <a:xfrm>
                <a:off x="-5" y="647"/>
                <a:ext cx="114" cy="593"/>
              </a:xfrm>
              <a:custGeom>
                <a:avLst/>
                <a:gdLst>
                  <a:gd name="connisteX0" fmla="*/ 72390 w 72390"/>
                  <a:gd name="connsiteY0" fmla="*/ 0 h 376555"/>
                  <a:gd name="connisteX1" fmla="*/ 27940 w 72390"/>
                  <a:gd name="connsiteY1" fmla="*/ 235585 h 376555"/>
                  <a:gd name="connisteX2" fmla="*/ 0 w 72390"/>
                  <a:gd name="connsiteY2" fmla="*/ 376555 h 376555"/>
                </a:gdLst>
                <a:ahLst/>
                <a:cxnLst>
                  <a:cxn ang="0">
                    <a:pos x="connisteX0" y="connsiteY0"/>
                  </a:cxn>
                  <a:cxn ang="0">
                    <a:pos x="connisteX1" y="connsiteY1"/>
                  </a:cxn>
                  <a:cxn ang="0">
                    <a:pos x="connisteX2" y="connsiteY2"/>
                  </a:cxn>
                </a:cxnLst>
                <a:rect l="l" t="t" r="r" b="b"/>
                <a:pathLst>
                  <a:path w="72390" h="376555">
                    <a:moveTo>
                      <a:pt x="72390" y="0"/>
                    </a:moveTo>
                    <a:cubicBezTo>
                      <a:pt x="64135" y="44450"/>
                      <a:pt x="42545" y="160020"/>
                      <a:pt x="27940" y="235585"/>
                    </a:cubicBezTo>
                    <a:cubicBezTo>
                      <a:pt x="13335" y="311150"/>
                      <a:pt x="4445" y="353060"/>
                      <a:pt x="0" y="3765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8" name="任意多边形 87"/>
              <p:cNvSpPr/>
              <p:nvPr/>
            </p:nvSpPr>
            <p:spPr>
              <a:xfrm>
                <a:off x="456" y="1495"/>
                <a:ext cx="370" cy="199"/>
              </a:xfrm>
              <a:custGeom>
                <a:avLst/>
                <a:gdLst>
                  <a:gd name="connisteX0" fmla="*/ 0 w 234950"/>
                  <a:gd name="connsiteY0" fmla="*/ 0 h 126365"/>
                  <a:gd name="connisteX1" fmla="*/ 234950 w 234950"/>
                  <a:gd name="connsiteY1" fmla="*/ 126365 h 126365"/>
                </a:gdLst>
                <a:ahLst/>
                <a:cxnLst>
                  <a:cxn ang="0">
                    <a:pos x="connisteX0" y="connsiteY0"/>
                  </a:cxn>
                  <a:cxn ang="0">
                    <a:pos x="connisteX1" y="connsiteY1"/>
                  </a:cxn>
                </a:cxnLst>
                <a:rect l="l" t="t" r="r" b="b"/>
                <a:pathLst>
                  <a:path w="234950" h="126365">
                    <a:moveTo>
                      <a:pt x="0" y="0"/>
                    </a:moveTo>
                    <a:cubicBezTo>
                      <a:pt x="78105" y="41910"/>
                      <a:pt x="156845" y="84455"/>
                      <a:pt x="23495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9" name="任意多边形 88"/>
              <p:cNvSpPr/>
              <p:nvPr/>
            </p:nvSpPr>
            <p:spPr>
              <a:xfrm>
                <a:off x="243" y="1138"/>
                <a:ext cx="42" cy="454"/>
              </a:xfrm>
              <a:custGeom>
                <a:avLst/>
                <a:gdLst>
                  <a:gd name="connisteX0" fmla="*/ 26670 w 26670"/>
                  <a:gd name="connsiteY0" fmla="*/ 0 h 288290"/>
                  <a:gd name="connisteX1" fmla="*/ 0 w 26670"/>
                  <a:gd name="connsiteY1" fmla="*/ 288290 h 288290"/>
                </a:gdLst>
                <a:ahLst/>
                <a:cxnLst>
                  <a:cxn ang="0">
                    <a:pos x="connisteX0" y="connsiteY0"/>
                  </a:cxn>
                  <a:cxn ang="0">
                    <a:pos x="connisteX1" y="connsiteY1"/>
                  </a:cxn>
                </a:cxnLst>
                <a:rect l="l" t="t" r="r" b="b"/>
                <a:pathLst>
                  <a:path w="26670" h="288290">
                    <a:moveTo>
                      <a:pt x="26670" y="0"/>
                    </a:moveTo>
                    <a:cubicBezTo>
                      <a:pt x="17780" y="95885"/>
                      <a:pt x="8890" y="192405"/>
                      <a:pt x="0" y="288290"/>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0" name="任意多边形 89"/>
              <p:cNvSpPr/>
              <p:nvPr/>
            </p:nvSpPr>
            <p:spPr>
              <a:xfrm>
                <a:off x="826" y="1967"/>
                <a:ext cx="491" cy="213"/>
              </a:xfrm>
              <a:custGeom>
                <a:avLst/>
                <a:gdLst>
                  <a:gd name="connisteX0" fmla="*/ 0 w 311785"/>
                  <a:gd name="connsiteY0" fmla="*/ 0 h 135255"/>
                  <a:gd name="connisteX1" fmla="*/ 311785 w 311785"/>
                  <a:gd name="connsiteY1" fmla="*/ 135255 h 135255"/>
                </a:gdLst>
                <a:ahLst/>
                <a:cxnLst>
                  <a:cxn ang="0">
                    <a:pos x="connisteX0" y="connsiteY0"/>
                  </a:cxn>
                  <a:cxn ang="0">
                    <a:pos x="connisteX1" y="connsiteY1"/>
                  </a:cxn>
                </a:cxnLst>
                <a:rect l="l" t="t" r="r" b="b"/>
                <a:pathLst>
                  <a:path w="311785" h="135255">
                    <a:moveTo>
                      <a:pt x="0" y="0"/>
                    </a:moveTo>
                    <a:cubicBezTo>
                      <a:pt x="104140" y="45085"/>
                      <a:pt x="207645" y="90170"/>
                      <a:pt x="311785" y="13525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5" name="任意多边形 264"/>
              <p:cNvSpPr/>
              <p:nvPr/>
            </p:nvSpPr>
            <p:spPr>
              <a:xfrm>
                <a:off x="159" y="834"/>
                <a:ext cx="370" cy="199"/>
              </a:xfrm>
              <a:custGeom>
                <a:avLst/>
                <a:gdLst>
                  <a:gd name="connisteX0" fmla="*/ 0 w 234950"/>
                  <a:gd name="connsiteY0" fmla="*/ 0 h 126365"/>
                  <a:gd name="connisteX1" fmla="*/ 234950 w 234950"/>
                  <a:gd name="connsiteY1" fmla="*/ 126365 h 126365"/>
                </a:gdLst>
                <a:ahLst/>
                <a:cxnLst>
                  <a:cxn ang="0">
                    <a:pos x="connisteX0" y="connsiteY0"/>
                  </a:cxn>
                  <a:cxn ang="0">
                    <a:pos x="connisteX1" y="connsiteY1"/>
                  </a:cxn>
                </a:cxnLst>
                <a:rect l="l" t="t" r="r" b="b"/>
                <a:pathLst>
                  <a:path w="234950" h="126365">
                    <a:moveTo>
                      <a:pt x="0" y="0"/>
                    </a:moveTo>
                    <a:cubicBezTo>
                      <a:pt x="78105" y="41910"/>
                      <a:pt x="156845" y="84455"/>
                      <a:pt x="234950" y="126365"/>
                    </a:cubicBezTo>
                  </a:path>
                </a:pathLst>
              </a:custGeom>
              <a:noFill/>
              <a:ln>
                <a:solidFill>
                  <a:srgbClr val="728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39" name="组合 138"/>
            <p:cNvGrpSpPr/>
            <p:nvPr userDrawn="1"/>
          </p:nvGrpSpPr>
          <p:grpSpPr>
            <a:xfrm rot="21180000">
              <a:off x="159" y="1284"/>
              <a:ext cx="388" cy="896"/>
              <a:chOff x="2753" y="832"/>
              <a:chExt cx="380" cy="793"/>
            </a:xfrm>
          </p:grpSpPr>
          <p:sp>
            <p:nvSpPr>
              <p:cNvPr id="140" name="任意多边形 139"/>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1" name="任意多边形 140"/>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2" name="任意多边形 141"/>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3" name="任意多边形 142"/>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4" name="任意多边形 143"/>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5" name="任意多边形 144"/>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46" name="组合 145"/>
            <p:cNvGrpSpPr/>
            <p:nvPr userDrawn="1"/>
          </p:nvGrpSpPr>
          <p:grpSpPr>
            <a:xfrm rot="19920000">
              <a:off x="527" y="1733"/>
              <a:ext cx="388" cy="615"/>
              <a:chOff x="2753" y="832"/>
              <a:chExt cx="380" cy="793"/>
            </a:xfrm>
          </p:grpSpPr>
          <p:sp>
            <p:nvSpPr>
              <p:cNvPr id="147" name="任意多边形 146"/>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8" name="任意多边形 147"/>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9" name="任意多边形 148"/>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0" name="任意多边形 149"/>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1" name="任意多边形 150"/>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2" name="任意多边形 151"/>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53" name="组合 152"/>
            <p:cNvGrpSpPr/>
            <p:nvPr userDrawn="1"/>
          </p:nvGrpSpPr>
          <p:grpSpPr>
            <a:xfrm rot="17280000">
              <a:off x="1108" y="1620"/>
              <a:ext cx="429" cy="556"/>
              <a:chOff x="2753" y="832"/>
              <a:chExt cx="380" cy="793"/>
            </a:xfrm>
          </p:grpSpPr>
          <p:sp>
            <p:nvSpPr>
              <p:cNvPr id="154" name="任意多边形 153"/>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5" name="任意多边形 154"/>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6" name="任意多边形 155"/>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7" name="任意多边形 156"/>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8" name="任意多边形 157"/>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9" name="任意多边形 158"/>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60" name="组合 159"/>
            <p:cNvGrpSpPr/>
            <p:nvPr userDrawn="1"/>
          </p:nvGrpSpPr>
          <p:grpSpPr>
            <a:xfrm rot="16440000">
              <a:off x="1696" y="2070"/>
              <a:ext cx="429" cy="556"/>
              <a:chOff x="2753" y="832"/>
              <a:chExt cx="380" cy="793"/>
            </a:xfrm>
          </p:grpSpPr>
          <p:sp>
            <p:nvSpPr>
              <p:cNvPr id="161" name="任意多边形 160"/>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2" name="任意多边形 161"/>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3" name="任意多边形 162"/>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4" name="任意多边形 163"/>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5" name="任意多边形 164"/>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6" name="任意多边形 165"/>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67" name="组合 166"/>
            <p:cNvGrpSpPr/>
            <p:nvPr userDrawn="1"/>
          </p:nvGrpSpPr>
          <p:grpSpPr>
            <a:xfrm rot="19020000">
              <a:off x="1709" y="2519"/>
              <a:ext cx="388" cy="615"/>
              <a:chOff x="2753" y="832"/>
              <a:chExt cx="380" cy="793"/>
            </a:xfrm>
          </p:grpSpPr>
          <p:sp>
            <p:nvSpPr>
              <p:cNvPr id="168" name="任意多边形 167"/>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9" name="任意多边形 168"/>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0" name="任意多边形 169"/>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1" name="任意多边形 170"/>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2" name="任意多边形 171"/>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3" name="任意多边形 172"/>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58" name="组合 257"/>
            <p:cNvGrpSpPr/>
            <p:nvPr userDrawn="1"/>
          </p:nvGrpSpPr>
          <p:grpSpPr>
            <a:xfrm rot="16200000">
              <a:off x="747" y="823"/>
              <a:ext cx="429" cy="556"/>
              <a:chOff x="2753" y="832"/>
              <a:chExt cx="380" cy="793"/>
            </a:xfrm>
          </p:grpSpPr>
          <p:sp>
            <p:nvSpPr>
              <p:cNvPr id="259" name="任意多边形 258"/>
              <p:cNvSpPr/>
              <p:nvPr/>
            </p:nvSpPr>
            <p:spPr>
              <a:xfrm>
                <a:off x="2753" y="838"/>
                <a:ext cx="380" cy="787"/>
              </a:xfrm>
              <a:custGeom>
                <a:avLst/>
                <a:gdLst>
                  <a:gd name="connsiteX0" fmla="*/ 0 w 380"/>
                  <a:gd name="connsiteY0" fmla="*/ 327 h 787"/>
                  <a:gd name="connsiteX1" fmla="*/ 190 w 380"/>
                  <a:gd name="connsiteY1" fmla="*/ 0 h 787"/>
                  <a:gd name="connsiteX2" fmla="*/ 380 w 380"/>
                  <a:gd name="connsiteY2" fmla="*/ 327 h 787"/>
                  <a:gd name="connsiteX3" fmla="*/ 165 w 380"/>
                  <a:gd name="connsiteY3" fmla="*/ 764 h 787"/>
                  <a:gd name="connsiteX4" fmla="*/ 0 w 380"/>
                  <a:gd name="connsiteY4" fmla="*/ 327 h 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 h="787">
                    <a:moveTo>
                      <a:pt x="0" y="327"/>
                    </a:moveTo>
                    <a:cubicBezTo>
                      <a:pt x="0" y="146"/>
                      <a:pt x="85" y="0"/>
                      <a:pt x="190" y="0"/>
                    </a:cubicBezTo>
                    <a:cubicBezTo>
                      <a:pt x="295" y="0"/>
                      <a:pt x="380" y="146"/>
                      <a:pt x="380" y="327"/>
                    </a:cubicBezTo>
                    <a:cubicBezTo>
                      <a:pt x="380" y="507"/>
                      <a:pt x="193" y="644"/>
                      <a:pt x="165" y="764"/>
                    </a:cubicBezTo>
                    <a:cubicBezTo>
                      <a:pt x="137" y="884"/>
                      <a:pt x="0" y="507"/>
                      <a:pt x="0" y="327"/>
                    </a:cubicBezTo>
                    <a:close/>
                  </a:path>
                </a:pathLst>
              </a:custGeom>
              <a:solidFill>
                <a:srgbClr val="95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0" name="任意多边形 259"/>
              <p:cNvSpPr/>
              <p:nvPr/>
            </p:nvSpPr>
            <p:spPr>
              <a:xfrm>
                <a:off x="2867" y="832"/>
                <a:ext cx="79" cy="782"/>
              </a:xfrm>
              <a:custGeom>
                <a:avLst/>
                <a:gdLst>
                  <a:gd name="connisteX0" fmla="*/ 50178 w 50178"/>
                  <a:gd name="connsiteY0" fmla="*/ 0 h 496570"/>
                  <a:gd name="connisteX1" fmla="*/ 1283 w 50178"/>
                  <a:gd name="connsiteY1" fmla="*/ 217170 h 496570"/>
                  <a:gd name="connisteX2" fmla="*/ 18428 w 50178"/>
                  <a:gd name="connsiteY2" fmla="*/ 496570 h 496570"/>
                </a:gdLst>
                <a:ahLst/>
                <a:cxnLst>
                  <a:cxn ang="0">
                    <a:pos x="connisteX0" y="connsiteY0"/>
                  </a:cxn>
                  <a:cxn ang="0">
                    <a:pos x="connisteX1" y="connsiteY1"/>
                  </a:cxn>
                  <a:cxn ang="0">
                    <a:pos x="connisteX2" y="connsiteY2"/>
                  </a:cxn>
                </a:cxnLst>
                <a:rect l="l" t="t" r="r" b="b"/>
                <a:pathLst>
                  <a:path w="50178" h="496570">
                    <a:moveTo>
                      <a:pt x="50178" y="0"/>
                    </a:moveTo>
                    <a:cubicBezTo>
                      <a:pt x="40018" y="38100"/>
                      <a:pt x="7633" y="118110"/>
                      <a:pt x="1283" y="217170"/>
                    </a:cubicBezTo>
                    <a:cubicBezTo>
                      <a:pt x="-5067" y="316230"/>
                      <a:pt x="13983" y="445135"/>
                      <a:pt x="18428" y="49657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1" name="任意多边形 260"/>
              <p:cNvSpPr/>
              <p:nvPr/>
            </p:nvSpPr>
            <p:spPr>
              <a:xfrm>
                <a:off x="2773" y="1004"/>
                <a:ext cx="120" cy="235"/>
              </a:xfrm>
              <a:custGeom>
                <a:avLst/>
                <a:gdLst>
                  <a:gd name="connisteX0" fmla="*/ 57150 w 57150"/>
                  <a:gd name="connsiteY0" fmla="*/ 0 h 120650"/>
                  <a:gd name="connisteX1" fmla="*/ 0 w 57150"/>
                  <a:gd name="connsiteY1" fmla="*/ 120650 h 120650"/>
                </a:gdLst>
                <a:ahLst/>
                <a:cxnLst>
                  <a:cxn ang="0">
                    <a:pos x="connisteX0" y="connsiteY0"/>
                  </a:cxn>
                  <a:cxn ang="0">
                    <a:pos x="connisteX1" y="connsiteY1"/>
                  </a:cxn>
                </a:cxnLst>
                <a:rect l="l" t="t" r="r" b="b"/>
                <a:pathLst>
                  <a:path w="57150" h="120650">
                    <a:moveTo>
                      <a:pt x="57150" y="0"/>
                    </a:moveTo>
                    <a:cubicBezTo>
                      <a:pt x="38100" y="40005"/>
                      <a:pt x="19050" y="80645"/>
                      <a:pt x="0" y="12065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2" name="任意多边形 261"/>
              <p:cNvSpPr/>
              <p:nvPr/>
            </p:nvSpPr>
            <p:spPr>
              <a:xfrm>
                <a:off x="2926" y="907"/>
                <a:ext cx="135" cy="285"/>
              </a:xfrm>
              <a:custGeom>
                <a:avLst/>
                <a:gdLst>
                  <a:gd name="connisteX0" fmla="*/ 0 w 85725"/>
                  <a:gd name="connsiteY0" fmla="*/ 0 h 180975"/>
                  <a:gd name="connisteX1" fmla="*/ 85725 w 85725"/>
                  <a:gd name="connsiteY1" fmla="*/ 180975 h 180975"/>
                </a:gdLst>
                <a:ahLst/>
                <a:cxnLst>
                  <a:cxn ang="0">
                    <a:pos x="connisteX0" y="connsiteY0"/>
                  </a:cxn>
                  <a:cxn ang="0">
                    <a:pos x="connisteX1" y="connsiteY1"/>
                  </a:cxn>
                </a:cxnLst>
                <a:rect l="l" t="t" r="r" b="b"/>
                <a:pathLst>
                  <a:path w="85725" h="180975">
                    <a:moveTo>
                      <a:pt x="0" y="0"/>
                    </a:moveTo>
                    <a:cubicBezTo>
                      <a:pt x="28575" y="60325"/>
                      <a:pt x="57150" y="120650"/>
                      <a:pt x="85725" y="18097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3" name="任意多边形 262"/>
              <p:cNvSpPr/>
              <p:nvPr/>
            </p:nvSpPr>
            <p:spPr>
              <a:xfrm>
                <a:off x="2871" y="1264"/>
                <a:ext cx="100" cy="173"/>
              </a:xfrm>
              <a:custGeom>
                <a:avLst/>
                <a:gdLst>
                  <a:gd name="connisteX0" fmla="*/ 0 w 63500"/>
                  <a:gd name="connsiteY0" fmla="*/ 0 h 109855"/>
                  <a:gd name="connisteX1" fmla="*/ 63500 w 63500"/>
                  <a:gd name="connsiteY1" fmla="*/ 109855 h 109855"/>
                </a:gdLst>
                <a:ahLst/>
                <a:cxnLst>
                  <a:cxn ang="0">
                    <a:pos x="connisteX0" y="connsiteY0"/>
                  </a:cxn>
                  <a:cxn ang="0">
                    <a:pos x="connisteX1" y="connsiteY1"/>
                  </a:cxn>
                </a:cxnLst>
                <a:rect l="l" t="t" r="r" b="b"/>
                <a:pathLst>
                  <a:path w="63500" h="109855">
                    <a:moveTo>
                      <a:pt x="0" y="0"/>
                    </a:moveTo>
                    <a:cubicBezTo>
                      <a:pt x="20955" y="36830"/>
                      <a:pt x="42545" y="73025"/>
                      <a:pt x="63500" y="109855"/>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4" name="任意多边形 263"/>
              <p:cNvSpPr/>
              <p:nvPr/>
            </p:nvSpPr>
            <p:spPr>
              <a:xfrm>
                <a:off x="2837" y="1361"/>
                <a:ext cx="30" cy="160"/>
              </a:xfrm>
              <a:custGeom>
                <a:avLst/>
                <a:gdLst>
                  <a:gd name="connisteX0" fmla="*/ 19050 w 19050"/>
                  <a:gd name="connsiteY0" fmla="*/ 0 h 101600"/>
                  <a:gd name="connisteX1" fmla="*/ 0 w 19050"/>
                  <a:gd name="connsiteY1" fmla="*/ 101600 h 101600"/>
                </a:gdLst>
                <a:ahLst/>
                <a:cxnLst>
                  <a:cxn ang="0">
                    <a:pos x="connisteX0" y="connsiteY0"/>
                  </a:cxn>
                  <a:cxn ang="0">
                    <a:pos x="connisteX1" y="connsiteY1"/>
                  </a:cxn>
                </a:cxnLst>
                <a:rect l="l" t="t" r="r" b="b"/>
                <a:pathLst>
                  <a:path w="19050" h="101600">
                    <a:moveTo>
                      <a:pt x="19050" y="0"/>
                    </a:moveTo>
                    <a:cubicBezTo>
                      <a:pt x="12700" y="33655"/>
                      <a:pt x="6350" y="67945"/>
                      <a:pt x="0" y="101600"/>
                    </a:cubicBezTo>
                  </a:path>
                </a:pathLst>
              </a:custGeom>
              <a:noFill/>
              <a:ln w="0">
                <a:solidFill>
                  <a:srgbClr val="CBD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tags" Target="../tags/tag56.xml"/><Relationship Id="rId14" Type="http://schemas.openxmlformats.org/officeDocument/2006/relationships/tags" Target="../tags/tag55.xml"/><Relationship Id="rId13" Type="http://schemas.openxmlformats.org/officeDocument/2006/relationships/tags" Target="../tags/tag54.xml"/><Relationship Id="rId12" Type="http://schemas.openxmlformats.org/officeDocument/2006/relationships/tags" Target="../tags/tag53.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0.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image" Target="../media/image2.png"/><Relationship Id="rId1" Type="http://schemas.openxmlformats.org/officeDocument/2006/relationships/tags" Target="../tags/tag8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7.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image" Target="../media/image1.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4.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6.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7.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9.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0.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2.xml"/><Relationship Id="rId1" Type="http://schemas.openxmlformats.org/officeDocument/2006/relationships/tags" Target="../tags/tag12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AFA"/>
        </a:solidFill>
        <a:effectLst/>
      </p:bgPr>
    </p:bg>
    <p:spTree>
      <p:nvGrpSpPr>
        <p:cNvPr id="1" name=""/>
        <p:cNvGrpSpPr/>
        <p:nvPr/>
      </p:nvGrpSpPr>
      <p:grpSpPr>
        <a:xfrm>
          <a:off x="0" y="0"/>
          <a:ext cx="0" cy="0"/>
          <a:chOff x="0" y="0"/>
          <a:chExt cx="0" cy="0"/>
        </a:xfrm>
      </p:grpSpPr>
      <p:sp>
        <p:nvSpPr>
          <p:cNvPr id="612" name="文本框 611"/>
          <p:cNvSpPr txBox="1"/>
          <p:nvPr/>
        </p:nvSpPr>
        <p:spPr>
          <a:xfrm>
            <a:off x="4900295" y="4380865"/>
            <a:ext cx="2172335" cy="460375"/>
          </a:xfrm>
          <a:prstGeom prst="rect">
            <a:avLst/>
          </a:prstGeom>
          <a:solidFill>
            <a:srgbClr val="9EB2AC"/>
          </a:solidFill>
        </p:spPr>
        <p:txBody>
          <a:bodyPr wrap="square" rtlCol="0">
            <a:spAutoFit/>
          </a:bodyPr>
          <a:p>
            <a:pPr algn="ctr"/>
            <a:r>
              <a:rPr lang="zh-CN" altLang="en-US" sz="2400" b="1">
                <a:solidFill>
                  <a:srgbClr val="F2F3F0"/>
                </a:solidFill>
                <a:effectLst/>
                <a:latin typeface="汉仪中黑S" panose="00020600040101010101" charset="-122"/>
                <a:ea typeface="汉仪中黑S" panose="00020600040101010101" charset="-122"/>
                <a:cs typeface="汉仪中黑S" panose="00020600040101010101" charset="-122"/>
              </a:rPr>
              <a:t>主讲：张起访</a:t>
            </a:r>
            <a:endParaRPr lang="en-US" altLang="zh-CN" sz="2400" b="1">
              <a:solidFill>
                <a:srgbClr val="F2F3F0"/>
              </a:solidFill>
              <a:effectLst/>
              <a:latin typeface="汉仪中黑S" panose="00020600040101010101" charset="-122"/>
              <a:ea typeface="汉仪中黑S" panose="00020600040101010101" charset="-122"/>
              <a:cs typeface="汉仪中黑S" panose="00020600040101010101" charset="-122"/>
            </a:endParaRPr>
          </a:p>
        </p:txBody>
      </p:sp>
      <p:sp>
        <p:nvSpPr>
          <p:cNvPr id="614" name="文本框 613"/>
          <p:cNvSpPr txBox="1"/>
          <p:nvPr/>
        </p:nvSpPr>
        <p:spPr>
          <a:xfrm>
            <a:off x="2530475" y="2427605"/>
            <a:ext cx="7129145" cy="1014730"/>
          </a:xfrm>
          <a:prstGeom prst="rect">
            <a:avLst/>
          </a:prstGeom>
          <a:noFill/>
        </p:spPr>
        <p:txBody>
          <a:bodyPr wrap="square" rtlCol="0">
            <a:spAutoFit/>
          </a:bodyPr>
          <a:p>
            <a:pPr algn="dist"/>
            <a:r>
              <a:rPr lang="zh-CN" altLang="en-US" sz="6000" b="1">
                <a:solidFill>
                  <a:srgbClr val="788C8C"/>
                </a:solidFill>
                <a:latin typeface="汉仪中黑S" panose="00020600040101010101" charset="-122"/>
                <a:ea typeface="汉仪中黑S" panose="00020600040101010101" charset="-122"/>
              </a:rPr>
              <a:t>新企业会计准则讲解</a:t>
            </a:r>
            <a:endParaRPr lang="zh-CN" altLang="en-US" sz="6000" b="1">
              <a:solidFill>
                <a:srgbClr val="788C8C"/>
              </a:solidFill>
              <a:latin typeface="汉仪中黑S" panose="00020600040101010101" charset="-122"/>
              <a:ea typeface="汉仪中黑S" panose="0002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17575" y="1498600"/>
            <a:ext cx="10569575" cy="4523105"/>
          </a:xfrm>
          <a:prstGeom prst="rect">
            <a:avLst/>
          </a:prstGeom>
          <a:noFill/>
          <a:ln w="9525">
            <a:noFill/>
          </a:ln>
        </p:spPr>
        <p:txBody>
          <a:bodyPr wrap="square">
            <a:spAutoFit/>
          </a:bodyPr>
          <a:p>
            <a:pPr indent="0" fontAlgn="auto">
              <a:lnSpc>
                <a:spcPct val="150000"/>
              </a:lnSpc>
            </a:pPr>
            <a:r>
              <a:rPr lang="zh-CN" sz="2400" b="0">
                <a:ea typeface="宋体" panose="02010600030101010101" pitchFamily="2" charset="-122"/>
              </a:rPr>
              <a:t>（一）识别与客户订立的合同。（二）识别合同中的单项履约义务。（三）确定交易价格。（四）将交易价格分摊至各单项履约义务。（五）履行每一单项履约义务时确认收入。</a:t>
            </a:r>
            <a:r>
              <a:rPr lang="en-US" altLang="zh-CN" sz="2400" b="0">
                <a:ea typeface="宋体" panose="02010600030101010101" pitchFamily="2" charset="-122"/>
              </a:rPr>
              <a:t>  </a:t>
            </a:r>
            <a:r>
              <a:rPr lang="zh-CN" sz="2400" b="0">
                <a:ea typeface="宋体" panose="02010600030101010101" pitchFamily="2" charset="-122"/>
              </a:rPr>
              <a:t>其中：（一）、（二）、（五）属于收入的</a:t>
            </a:r>
            <a:r>
              <a:rPr lang="zh-CN" sz="2400" b="1">
                <a:ea typeface="宋体" panose="02010600030101010101" pitchFamily="2" charset="-122"/>
              </a:rPr>
              <a:t>确认</a:t>
            </a:r>
            <a:r>
              <a:rPr lang="zh-CN" sz="2400" b="0">
                <a:ea typeface="宋体" panose="02010600030101010101" pitchFamily="2" charset="-122"/>
              </a:rPr>
              <a:t>，（三）、（四）属于收入的</a:t>
            </a:r>
            <a:r>
              <a:rPr lang="zh-CN" sz="2400" b="1">
                <a:ea typeface="宋体" panose="02010600030101010101" pitchFamily="2" charset="-122"/>
              </a:rPr>
              <a:t>计量</a:t>
            </a:r>
            <a:r>
              <a:rPr lang="zh-CN" sz="2400" b="0">
                <a:ea typeface="宋体" panose="02010600030101010101" pitchFamily="2" charset="-122"/>
              </a:rPr>
              <a:t>。</a:t>
            </a:r>
            <a:endParaRPr lang="zh-CN" altLang="en-US" sz="2400"/>
          </a:p>
        </p:txBody>
      </p:sp>
      <p:sp>
        <p:nvSpPr>
          <p:cNvPr id="2" name="文本框 1"/>
          <p:cNvSpPr txBox="1"/>
          <p:nvPr/>
        </p:nvSpPr>
        <p:spPr>
          <a:xfrm>
            <a:off x="582930" y="1498600"/>
            <a:ext cx="4161790" cy="460375"/>
          </a:xfrm>
          <a:prstGeom prst="rect">
            <a:avLst/>
          </a:prstGeom>
          <a:noFill/>
        </p:spPr>
        <p:txBody>
          <a:bodyPr wrap="none" rtlCol="0" anchor="t">
            <a:spAutoFit/>
          </a:bodyPr>
          <a:p>
            <a:r>
              <a:rPr lang="zh-CN" sz="2400" b="1">
                <a:ea typeface="宋体" panose="02010600030101010101" pitchFamily="2" charset="-122"/>
                <a:sym typeface="+mn-ea"/>
              </a:rPr>
              <a:t>二、收入确认计量“五步法”</a:t>
            </a:r>
            <a:endParaRPr lang="zh-CN" altLang="en-US" sz="2400" b="1">
              <a:ea typeface="宋体" panose="02010600030101010101" pitchFamily="2" charset="-122"/>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50825" y="1013460"/>
            <a:ext cx="11690985" cy="5408295"/>
          </a:xfrm>
          <a:prstGeom prst="rect">
            <a:avLst/>
          </a:prstGeom>
          <a:noFill/>
          <a:ln w="9525">
            <a:noFill/>
          </a:ln>
        </p:spPr>
        <p:txBody>
          <a:bodyPr wrap="square">
            <a:spAutoFit/>
          </a:bodyPr>
          <a:p>
            <a:pPr indent="0" fontAlgn="auto">
              <a:lnSpc>
                <a:spcPct val="120000"/>
              </a:lnSpc>
            </a:pPr>
            <a:r>
              <a:rPr lang="zh-CN" sz="2400" b="1">
                <a:ea typeface="宋体" panose="02010600030101010101" pitchFamily="2" charset="-122"/>
              </a:rPr>
              <a:t>三、实务中常见问题</a:t>
            </a:r>
            <a:endParaRPr lang="zh-CN" sz="2400" b="1">
              <a:ea typeface="宋体" panose="02010600030101010101" pitchFamily="2" charset="-122"/>
            </a:endParaRPr>
          </a:p>
          <a:p>
            <a:pPr indent="0" fontAlgn="auto">
              <a:lnSpc>
                <a:spcPct val="120000"/>
              </a:lnSpc>
            </a:pPr>
            <a:r>
              <a:rPr lang="en-US" altLang="zh-CN" sz="2400" b="1">
                <a:ea typeface="宋体" panose="02010600030101010101" pitchFamily="2" charset="-122"/>
              </a:rPr>
              <a:t>      </a:t>
            </a:r>
            <a:r>
              <a:rPr lang="zh-CN" sz="2400" b="1">
                <a:ea typeface="宋体" panose="02010600030101010101" pitchFamily="2" charset="-122"/>
              </a:rPr>
              <a:t>（一）“合同资产”科目核算内容</a:t>
            </a:r>
            <a:r>
              <a:rPr lang="zh-CN" sz="2400" b="0">
                <a:ea typeface="宋体" panose="02010600030101010101" pitchFamily="2" charset="-122"/>
              </a:rPr>
              <a:t>不仅取决于时间因素，还取决于时间之外的其他因素。注意与“应收账款”科目的区别。</a:t>
            </a:r>
            <a:endParaRPr lang="zh-CN" sz="2400" b="1">
              <a:ea typeface="宋体" panose="02010600030101010101" pitchFamily="2" charset="-122"/>
            </a:endParaRPr>
          </a:p>
          <a:p>
            <a:pPr indent="0" fontAlgn="auto">
              <a:lnSpc>
                <a:spcPct val="120000"/>
              </a:lnSpc>
            </a:pPr>
            <a:r>
              <a:rPr lang="en-US" altLang="zh-CN" sz="2400" b="1">
                <a:ea typeface="宋体" panose="02010600030101010101" pitchFamily="2" charset="-122"/>
              </a:rPr>
              <a:t>      </a:t>
            </a:r>
            <a:r>
              <a:rPr lang="zh-CN" sz="2400" b="1">
                <a:ea typeface="宋体" panose="02010600030101010101" pitchFamily="2" charset="-122"/>
              </a:rPr>
              <a:t>（二）“合同负债”科目核算内容</a:t>
            </a:r>
            <a:r>
              <a:rPr lang="zh-CN" sz="2400" b="0">
                <a:ea typeface="宋体" panose="02010600030101010101" pitchFamily="2" charset="-122"/>
              </a:rPr>
              <a:t>尚未履行的履约义务，即尚未转让商品或提供服务，不包含增值税。注意与“预收账款”科目的区别。</a:t>
            </a:r>
            <a:endParaRPr lang="zh-CN" sz="2400" b="1">
              <a:ea typeface="宋体" panose="02010600030101010101" pitchFamily="2" charset="-122"/>
            </a:endParaRPr>
          </a:p>
          <a:p>
            <a:pPr indent="0" fontAlgn="auto">
              <a:lnSpc>
                <a:spcPct val="120000"/>
              </a:lnSpc>
            </a:pPr>
            <a:r>
              <a:rPr lang="en-US" altLang="zh-CN" sz="2400" b="1">
                <a:ea typeface="宋体" panose="02010600030101010101" pitchFamily="2" charset="-122"/>
              </a:rPr>
              <a:t>      </a:t>
            </a:r>
            <a:r>
              <a:rPr lang="zh-CN" sz="2400" b="1">
                <a:ea typeface="宋体" panose="02010600030101010101" pitchFamily="2" charset="-122"/>
              </a:rPr>
              <a:t>（三）主要责任人和代理人的区分主要责任人</a:t>
            </a:r>
            <a:r>
              <a:rPr lang="zh-CN" sz="2400" b="0">
                <a:ea typeface="宋体" panose="02010600030101010101" pitchFamily="2" charset="-122"/>
              </a:rPr>
              <a:t>：在商品转让给客户前能够控制该商品，采用总额法核算。</a:t>
            </a:r>
            <a:r>
              <a:rPr lang="zh-CN" sz="2400" b="1">
                <a:ea typeface="宋体" panose="02010600030101010101" pitchFamily="2" charset="-122"/>
              </a:rPr>
              <a:t>代理人</a:t>
            </a:r>
            <a:r>
              <a:rPr lang="zh-CN" sz="2400" b="0">
                <a:ea typeface="宋体" panose="02010600030101010101" pitchFamily="2" charset="-122"/>
              </a:rPr>
              <a:t>：在商品转让给客户前不能控制该商品，采用净额法核算。</a:t>
            </a:r>
            <a:endParaRPr lang="zh-CN" sz="2400" b="1">
              <a:ea typeface="宋体" panose="02010600030101010101" pitchFamily="2" charset="-122"/>
            </a:endParaRPr>
          </a:p>
          <a:p>
            <a:pPr indent="0" fontAlgn="auto">
              <a:lnSpc>
                <a:spcPct val="120000"/>
              </a:lnSpc>
            </a:pPr>
            <a:r>
              <a:rPr lang="en-US" altLang="zh-CN" sz="2400" b="1">
                <a:ea typeface="宋体" panose="02010600030101010101" pitchFamily="2" charset="-122"/>
              </a:rPr>
              <a:t>      </a:t>
            </a:r>
            <a:r>
              <a:rPr lang="zh-CN" sz="2400" b="1">
                <a:ea typeface="宋体" panose="02010600030101010101" pitchFamily="2" charset="-122"/>
              </a:rPr>
              <a:t>（四）时段法和时点法的应用</a:t>
            </a:r>
            <a:r>
              <a:rPr lang="zh-CN" sz="2400" b="0">
                <a:ea typeface="宋体" panose="02010600030101010101" pitchFamily="2" charset="-122"/>
              </a:rPr>
              <a:t>先判断是否采用时段法，如果不是，就采用时点法。</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86715" y="234315"/>
            <a:ext cx="11418570" cy="6185535"/>
          </a:xfrm>
          <a:prstGeom prst="rect">
            <a:avLst/>
          </a:prstGeom>
          <a:noFill/>
          <a:ln w="9525">
            <a:noFill/>
          </a:ln>
        </p:spPr>
        <p:txBody>
          <a:bodyPr wrap="square">
            <a:spAutoFit/>
          </a:bodyPr>
          <a:p>
            <a:pPr indent="0" fontAlgn="auto">
              <a:lnSpc>
                <a:spcPct val="150000"/>
              </a:lnSpc>
            </a:pPr>
            <a:r>
              <a:rPr lang="zh-CN" sz="2400" b="0">
                <a:ea typeface="宋体" panose="02010600030101010101" pitchFamily="2" charset="-122"/>
              </a:rPr>
              <a:t>满足下列条件之一的，</a:t>
            </a:r>
            <a:r>
              <a:rPr lang="zh-CN" sz="2400" b="1">
                <a:ea typeface="宋体" panose="02010600030101010101" pitchFamily="2" charset="-122"/>
              </a:rPr>
              <a:t>采用时段法</a:t>
            </a:r>
            <a:r>
              <a:rPr lang="zh-CN" sz="2400" b="0">
                <a:ea typeface="宋体" panose="02010600030101010101" pitchFamily="2" charset="-122"/>
              </a:rPr>
              <a:t>：　　1、</a:t>
            </a:r>
            <a:r>
              <a:rPr lang="zh-CN" sz="2400" b="1">
                <a:ea typeface="宋体" panose="02010600030101010101" pitchFamily="2" charset="-122"/>
              </a:rPr>
              <a:t>客户在企业履约的同时即取得并消耗企业履约所带来的经济利益</a:t>
            </a:r>
            <a:r>
              <a:rPr lang="zh-CN" sz="2400" b="0">
                <a:ea typeface="宋体" panose="02010600030101010101" pitchFamily="2" charset="-122"/>
              </a:rPr>
              <a:t>　　【例】保洁服务的一些服务类的合同而言，企业在履行履约义务（即提供保洁服务）的同时，客户即取得并消耗了企业履约所带来的经济利益。</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2、</a:t>
            </a:r>
            <a:r>
              <a:rPr lang="zh-CN" sz="2400" b="1">
                <a:ea typeface="宋体" panose="02010600030101010101" pitchFamily="2" charset="-122"/>
              </a:rPr>
              <a:t>客户能够控制企业履约过程中在建的商品</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例】企业与客户签订合同，在客户拥有的土地上按照客户的设计要求为其建造厂房。在建造过程中客户有权修改厂房设计，并与企业重新协商设计变更后的合同价款。客户每月末按当月工程进度向企业支付工程款。如果客户终止合同，已完成建造部分的厂房归客户所有。是否属于在某一时段内履行的履约义务？</a:t>
            </a:r>
            <a:endParaRPr lang="zh-CN" sz="2400" b="1">
              <a:ea typeface="宋体" panose="02010600030101010101" pitchFamily="2" charset="-122"/>
            </a:endParaRPr>
          </a:p>
          <a:p>
            <a:pPr indent="0" fontAlgn="auto">
              <a:lnSpc>
                <a:spcPct val="150000"/>
              </a:lnSpc>
            </a:pPr>
            <a:r>
              <a:rPr lang="en-US" altLang="zh-CN" sz="2400" b="1">
                <a:ea typeface="宋体" panose="02010600030101010101" pitchFamily="2" charset="-122"/>
              </a:rPr>
              <a:t>      </a:t>
            </a:r>
            <a:r>
              <a:rPr lang="zh-CN" sz="2400" b="1">
                <a:ea typeface="宋体" panose="02010600030101010101" pitchFamily="2" charset="-122"/>
              </a:rPr>
              <a:t>分析：</a:t>
            </a:r>
            <a:r>
              <a:rPr lang="zh-CN" sz="2400" b="0">
                <a:ea typeface="宋体" panose="02010600030101010101" pitchFamily="2" charset="-122"/>
              </a:rPr>
              <a:t>属于时段义务。理由：客户在该厂房建造的过程中就能够控制该在建的厂房。</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274955" y="336550"/>
            <a:ext cx="11917045" cy="6185535"/>
          </a:xfrm>
          <a:prstGeom prst="rect">
            <a:avLst/>
          </a:prstGeom>
          <a:noFill/>
          <a:ln w="9525">
            <a:noFill/>
          </a:ln>
        </p:spPr>
        <p:txBody>
          <a:bodyPr wrap="square">
            <a:spAutoFit/>
          </a:bodyPr>
          <a:p>
            <a:pPr indent="266700" fontAlgn="auto">
              <a:lnSpc>
                <a:spcPct val="150000"/>
              </a:lnSpc>
            </a:pPr>
            <a:r>
              <a:rPr lang="zh-CN" sz="2400" b="0">
                <a:ea typeface="宋体" panose="02010600030101010101" pitchFamily="2" charset="-122"/>
              </a:rPr>
              <a:t>3、</a:t>
            </a:r>
            <a:r>
              <a:rPr lang="zh-CN" sz="2400" b="1">
                <a:ea typeface="宋体" panose="02010600030101010101" pitchFamily="2" charset="-122"/>
              </a:rPr>
              <a:t>企业履约过程中所产出的商品具有不可替代用途</a:t>
            </a:r>
            <a:r>
              <a:rPr lang="zh-CN" sz="2400" b="0">
                <a:ea typeface="宋体" panose="02010600030101010101" pitchFamily="2" charset="-122"/>
              </a:rPr>
              <a:t>，</a:t>
            </a:r>
            <a:r>
              <a:rPr lang="zh-CN" sz="2400" b="1">
                <a:ea typeface="宋体" panose="02010600030101010101" pitchFamily="2" charset="-122"/>
              </a:rPr>
              <a:t>且企业在整个合同期间内有权就累计至今已完成的履约部分收取款项</a:t>
            </a:r>
            <a:r>
              <a:rPr lang="zh-CN" sz="2400" b="0">
                <a:ea typeface="宋体" panose="02010600030101010101" pitchFamily="2" charset="-122"/>
              </a:rPr>
              <a:t>　　【例】甲公司是一家造船企业，与乙公司签订了一份船舶建造合同，按照乙公司的具体要求设计和建造船舶。甲公司在自己的厂区内完成该船舶的建造，乙公司无法控制在建过程中的船舶。甲公司如果想把该船舶出售给其他客户，需要发生重大的改造成本。双方约定，如果乙公司单方面解约，乙公司需向甲公司支付相当于合同总价30%的违约金（低成本违约），且建造中的船舶归甲公司所有。假定该合同仅包含一项履约义务，即设计和建造船舶。是否属于在某一时段内履行的履约义务？</a:t>
            </a:r>
            <a:endParaRPr lang="zh-CN" sz="2400" b="1">
              <a:ea typeface="宋体" panose="02010600030101010101" pitchFamily="2" charset="-122"/>
            </a:endParaRPr>
          </a:p>
          <a:p>
            <a:pPr indent="266700" fontAlgn="auto">
              <a:lnSpc>
                <a:spcPct val="150000"/>
              </a:lnSpc>
            </a:pPr>
            <a:r>
              <a:rPr lang="en-US" altLang="zh-CN" sz="2400" b="1">
                <a:ea typeface="宋体" panose="02010600030101010101" pitchFamily="2" charset="-122"/>
              </a:rPr>
              <a:t>       </a:t>
            </a:r>
            <a:r>
              <a:rPr lang="zh-CN" sz="2400" b="1">
                <a:ea typeface="宋体" panose="02010600030101010101" pitchFamily="2" charset="-122"/>
              </a:rPr>
              <a:t>分析：</a:t>
            </a:r>
            <a:r>
              <a:rPr lang="zh-CN" sz="2400" b="0">
                <a:ea typeface="宋体" panose="02010600030101010101" pitchFamily="2" charset="-122"/>
              </a:rPr>
              <a:t>不属于时段义务。理由：该船舶具有不可替代用途，但甲公司无法在整个合同期间内都有权就累计至今已完成的履约部分收取能够补偿其已发生成本和合理利润的款项。</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51765" y="1367155"/>
            <a:ext cx="11888470" cy="4523105"/>
          </a:xfrm>
          <a:prstGeom prst="rect">
            <a:avLst/>
          </a:prstGeom>
          <a:noFill/>
          <a:ln w="9525">
            <a:noFill/>
          </a:ln>
        </p:spPr>
        <p:txBody>
          <a:bodyPr wrap="square">
            <a:spAutoFit/>
          </a:bodyPr>
          <a:p>
            <a:pPr indent="269875" fontAlgn="auto">
              <a:lnSpc>
                <a:spcPct val="150000"/>
              </a:lnSpc>
            </a:pPr>
            <a:r>
              <a:rPr lang="en-US" altLang="zh-CN" sz="2400" b="0">
                <a:ea typeface="宋体" panose="02010600030101010101" pitchFamily="2" charset="-122"/>
              </a:rPr>
              <a:t>  </a:t>
            </a:r>
            <a:r>
              <a:rPr lang="zh-CN" sz="2400" b="0">
                <a:ea typeface="宋体" panose="02010600030101010101" pitchFamily="2" charset="-122"/>
              </a:rPr>
              <a:t>【例】甲咨询公司与客户签订一个提供咨询服务的合同，从而使企业为客户提供专业意见（专业报告），专业意见针对客户事实情况有关。如果客户终止咨询合同，假定甲咨询公司完全遵守合同义务，合同要求客户赔偿企业发生的成本，另加15%的毛利率，15%的毛利率接近企业类似合同取得的利润率。判断履约义务是时段内义务还是时点义务？　</a:t>
            </a:r>
            <a:r>
              <a:rPr lang="en-US" altLang="zh-CN" sz="2400" b="0">
                <a:ea typeface="宋体" panose="02010600030101010101" pitchFamily="2" charset="-122"/>
              </a:rPr>
              <a:t>  </a:t>
            </a:r>
            <a:r>
              <a:rPr lang="zh-CN" sz="2400" b="1">
                <a:ea typeface="宋体" panose="02010600030101010101" pitchFamily="2" charset="-122"/>
              </a:rPr>
              <a:t>分析：</a:t>
            </a:r>
            <a:r>
              <a:rPr lang="zh-CN" sz="2400" b="0">
                <a:ea typeface="宋体" panose="02010600030101010101" pitchFamily="2" charset="-122"/>
              </a:rPr>
              <a:t>属于时段义务。</a:t>
            </a:r>
            <a:r>
              <a:rPr lang="zh-CN" sz="2400" b="1">
                <a:ea typeface="宋体" panose="02010600030101010101" pitchFamily="2" charset="-122"/>
              </a:rPr>
              <a:t>理由</a:t>
            </a:r>
            <a:r>
              <a:rPr lang="zh-CN" sz="2400" b="0">
                <a:ea typeface="宋体" panose="02010600030101010101" pitchFamily="2" charset="-122"/>
              </a:rPr>
              <a:t>：满足第3个条件，即企业有权就累计至今已完成的履约部分收取能够补偿其已发生成本和合理利润的款项。　　</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66115" y="1831340"/>
            <a:ext cx="10859770" cy="2861310"/>
          </a:xfrm>
          <a:prstGeom prst="rect">
            <a:avLst/>
          </a:prstGeom>
          <a:noFill/>
        </p:spPr>
        <p:txBody>
          <a:bodyPr wrap="square" rtlCol="0" anchor="t">
            <a:spAutoFit/>
          </a:bodyPr>
          <a:p>
            <a:pPr indent="269875" fontAlgn="auto">
              <a:lnSpc>
                <a:spcPct val="150000"/>
              </a:lnSpc>
            </a:pPr>
            <a:r>
              <a:rPr lang="zh-CN" sz="2400">
                <a:ea typeface="宋体" panose="02010600030101010101" pitchFamily="2" charset="-122"/>
                <a:sym typeface="+mn-ea"/>
              </a:rPr>
              <a:t>【例】甲公司为包装物生产企业，甲公司</a:t>
            </a:r>
            <a:r>
              <a:rPr lang="en-US" sz="2400">
                <a:latin typeface="宋体" panose="02010600030101010101" pitchFamily="2" charset="-122"/>
                <a:ea typeface="宋体" panose="02010600030101010101" pitchFamily="2" charset="-122"/>
                <a:sym typeface="+mn-ea"/>
              </a:rPr>
              <a:t>2022</a:t>
            </a:r>
            <a:r>
              <a:rPr lang="zh-CN" sz="2400">
                <a:ea typeface="宋体" panose="02010600030101010101" pitchFamily="2" charset="-122"/>
                <a:sym typeface="+mn-ea"/>
              </a:rPr>
              <a:t>年为王老吉生产红罐包装物一亿个，属于时段业务还是时点业务？</a:t>
            </a:r>
            <a:endParaRPr lang="zh-CN" sz="2400" b="1">
              <a:ea typeface="宋体" panose="02010600030101010101" pitchFamily="2" charset="-122"/>
              <a:sym typeface="+mn-ea"/>
            </a:endParaRPr>
          </a:p>
          <a:p>
            <a:pPr indent="269875" fontAlgn="auto">
              <a:lnSpc>
                <a:spcPct val="150000"/>
              </a:lnSpc>
            </a:pPr>
            <a:r>
              <a:rPr lang="en-US" altLang="zh-CN" sz="2400" b="1">
                <a:ea typeface="宋体" panose="02010600030101010101" pitchFamily="2" charset="-122"/>
                <a:sym typeface="+mn-ea"/>
              </a:rPr>
              <a:t>     </a:t>
            </a:r>
            <a:r>
              <a:rPr lang="zh-CN" sz="2400" b="1">
                <a:ea typeface="宋体" panose="02010600030101010101" pitchFamily="2" charset="-122"/>
                <a:sym typeface="+mn-ea"/>
              </a:rPr>
              <a:t>分析：</a:t>
            </a:r>
            <a:r>
              <a:rPr lang="zh-CN" sz="2400">
                <a:ea typeface="宋体" panose="02010600030101010101" pitchFamily="2" charset="-122"/>
                <a:sym typeface="+mn-ea"/>
              </a:rPr>
              <a:t>属于时段义务。</a:t>
            </a:r>
            <a:r>
              <a:rPr lang="zh-CN" sz="2400" b="1">
                <a:ea typeface="宋体" panose="02010600030101010101" pitchFamily="2" charset="-122"/>
                <a:sym typeface="+mn-ea"/>
              </a:rPr>
              <a:t>理由</a:t>
            </a:r>
            <a:r>
              <a:rPr lang="zh-CN" sz="2400">
                <a:ea typeface="宋体" panose="02010600030101010101" pitchFamily="2" charset="-122"/>
                <a:sym typeface="+mn-ea"/>
              </a:rPr>
              <a:t>：满足第2个条件和第3个条件，即：客户能够控制在建的商品；所产出的商品具有不可替代用途，且该企业有权就累计至今已完成的履约部分收取款项。</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2" name="组合 31"/>
          <p:cNvGrpSpPr/>
          <p:nvPr/>
        </p:nvGrpSpPr>
        <p:grpSpPr>
          <a:xfrm rot="0">
            <a:off x="236855" y="2028825"/>
            <a:ext cx="11703050" cy="1718945"/>
            <a:chOff x="362" y="2660"/>
            <a:chExt cx="18430" cy="2707"/>
          </a:xfrm>
        </p:grpSpPr>
        <p:sp>
          <p:nvSpPr>
            <p:cNvPr id="23" name="文本框 22"/>
            <p:cNvSpPr txBox="1"/>
            <p:nvPr/>
          </p:nvSpPr>
          <p:spPr>
            <a:xfrm>
              <a:off x="362" y="3769"/>
              <a:ext cx="18430" cy="1598"/>
            </a:xfrm>
            <a:prstGeom prst="rect">
              <a:avLst/>
            </a:prstGeom>
            <a:noFill/>
          </p:spPr>
          <p:txBody>
            <a:bodyPr wrap="square" rtlCol="0">
              <a:spAutoFit/>
            </a:bodyPr>
            <a:p>
              <a:pPr algn="dist"/>
              <a:r>
                <a:rPr lang="zh-CN" altLang="en-US" sz="6000" b="1">
                  <a:solidFill>
                    <a:srgbClr val="788C8C"/>
                  </a:solidFill>
                  <a:latin typeface="汉仪中黑S" panose="00020600040101010101" charset="-122"/>
                  <a:ea typeface="汉仪中黑S" panose="00020600040101010101" charset="-122"/>
                </a:rPr>
                <a:t>第三讲　新债务重组准则要点</a:t>
              </a:r>
              <a:endParaRPr lang="zh-CN" altLang="en-US" sz="6000" b="1">
                <a:solidFill>
                  <a:srgbClr val="788C8C"/>
                </a:solidFill>
                <a:latin typeface="汉仪中黑S" panose="00020600040101010101" charset="-122"/>
                <a:ea typeface="汉仪中黑S" panose="00020600040101010101" charset="-122"/>
              </a:endParaRPr>
            </a:p>
          </p:txBody>
        </p:sp>
        <p:sp>
          <p:nvSpPr>
            <p:cNvPr id="25" name="文本框 24"/>
            <p:cNvSpPr txBox="1"/>
            <p:nvPr/>
          </p:nvSpPr>
          <p:spPr>
            <a:xfrm>
              <a:off x="5923" y="2660"/>
              <a:ext cx="7309" cy="1113"/>
            </a:xfrm>
            <a:prstGeom prst="rect">
              <a:avLst/>
            </a:prstGeom>
            <a:noFill/>
          </p:spPr>
          <p:txBody>
            <a:bodyPr wrap="square" rtlCol="0" anchor="t">
              <a:spAutoFit/>
            </a:bodyPr>
            <a:p>
              <a:pPr algn="ctr"/>
              <a:r>
                <a:rPr lang="en-US" sz="4000" b="1">
                  <a:solidFill>
                    <a:srgbClr val="788C8C"/>
                  </a:solidFill>
                  <a:latin typeface="汉仪中黑S" panose="00020600040101010101" charset="-122"/>
                  <a:ea typeface="汉仪中黑S" panose="00020600040101010101" charset="-122"/>
                </a:rPr>
                <a:t>PART   03</a:t>
              </a:r>
              <a:endParaRPr lang="en-US" altLang="zh-CN" sz="4000" b="1">
                <a:solidFill>
                  <a:srgbClr val="788C8C"/>
                </a:solidFill>
                <a:latin typeface="汉仪中黑S" panose="00020600040101010101" charset="-122"/>
                <a:ea typeface="汉仪中黑S" panose="00020600040101010101"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1610" y="1200150"/>
            <a:ext cx="12192000" cy="4965065"/>
          </a:xfrm>
          <a:prstGeom prst="rect">
            <a:avLst/>
          </a:prstGeom>
          <a:noFill/>
          <a:ln w="9525">
            <a:noFill/>
          </a:ln>
        </p:spPr>
        <p:txBody>
          <a:bodyPr wrap="square">
            <a:spAutoFit/>
          </a:bodyPr>
          <a:p>
            <a:pPr indent="0" fontAlgn="auto">
              <a:lnSpc>
                <a:spcPct val="120000"/>
              </a:lnSpc>
            </a:pPr>
            <a:r>
              <a:rPr lang="en-US" altLang="zh-CN" sz="2400" b="1">
                <a:ea typeface="宋体" panose="02010600030101010101" pitchFamily="2" charset="-122"/>
              </a:rPr>
              <a:t>     </a:t>
            </a:r>
            <a:r>
              <a:rPr lang="zh-CN" sz="2400" b="1">
                <a:ea typeface="宋体" panose="02010600030101010101" pitchFamily="2" charset="-122"/>
              </a:rPr>
              <a:t>（一）债务重组定义</a:t>
            </a:r>
            <a:r>
              <a:rPr lang="zh-CN" sz="2400" b="0">
                <a:ea typeface="宋体" panose="02010600030101010101" pitchFamily="2" charset="-122"/>
              </a:rPr>
              <a:t>　　债务重组，是指在</a:t>
            </a:r>
            <a:r>
              <a:rPr lang="zh-CN" sz="2400" b="1">
                <a:ea typeface="宋体" panose="02010600030101010101" pitchFamily="2" charset="-122"/>
              </a:rPr>
              <a:t>不改变交易对手方</a:t>
            </a:r>
            <a:r>
              <a:rPr lang="zh-CN" sz="2400" b="0">
                <a:ea typeface="宋体" panose="02010600030101010101" pitchFamily="2" charset="-122"/>
              </a:rPr>
              <a:t>的情况下，经债权人和债务人协定或法院裁定，就清偿债务的</a:t>
            </a:r>
            <a:r>
              <a:rPr lang="zh-CN" sz="2400" b="1">
                <a:ea typeface="宋体" panose="02010600030101010101" pitchFamily="2" charset="-122"/>
              </a:rPr>
              <a:t>时间、金额</a:t>
            </a:r>
            <a:r>
              <a:rPr lang="zh-CN" sz="2400" b="0">
                <a:ea typeface="宋体" panose="02010600030101010101" pitchFamily="2" charset="-122"/>
              </a:rPr>
              <a:t>或</a:t>
            </a:r>
            <a:r>
              <a:rPr lang="zh-CN" sz="2400" b="1">
                <a:ea typeface="宋体" panose="02010600030101010101" pitchFamily="2" charset="-122"/>
              </a:rPr>
              <a:t>方式</a:t>
            </a:r>
            <a:r>
              <a:rPr lang="zh-CN" sz="2400" b="0">
                <a:ea typeface="宋体" panose="02010600030101010101" pitchFamily="2" charset="-122"/>
              </a:rPr>
              <a:t>等</a:t>
            </a:r>
            <a:r>
              <a:rPr lang="zh-CN" sz="2400" b="1">
                <a:ea typeface="宋体" panose="02010600030101010101" pitchFamily="2" charset="-122"/>
              </a:rPr>
              <a:t>重新达成协议</a:t>
            </a:r>
            <a:r>
              <a:rPr lang="zh-CN" sz="2400" b="0">
                <a:ea typeface="宋体" panose="02010600030101010101" pitchFamily="2" charset="-122"/>
              </a:rPr>
              <a:t>的交易。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1</a:t>
            </a:r>
            <a:r>
              <a:rPr lang="zh-CN" sz="2400" b="0">
                <a:ea typeface="宋体" panose="02010600030101010101" pitchFamily="2" charset="-122"/>
              </a:rPr>
              <a:t>：债务重组是在</a:t>
            </a:r>
            <a:r>
              <a:rPr lang="zh-CN" sz="2400" b="1">
                <a:ea typeface="宋体" panose="02010600030101010101" pitchFamily="2" charset="-122"/>
              </a:rPr>
              <a:t>不改变交易对手方</a:t>
            </a:r>
            <a:r>
              <a:rPr lang="zh-CN" sz="2400" b="0">
                <a:ea typeface="宋体" panose="02010600030101010101" pitchFamily="2" charset="-122"/>
              </a:rPr>
              <a:t>的情况下进行的交易。实务中经常出现第三方参与相关交易的情形。</a:t>
            </a:r>
            <a:r>
              <a:rPr lang="zh-CN" sz="2400" b="1">
                <a:ea typeface="宋体" panose="02010600030101010101" pitchFamily="2" charset="-122"/>
              </a:rPr>
              <a:t>如</a:t>
            </a:r>
            <a:r>
              <a:rPr lang="zh-CN" sz="2400" b="0">
                <a:ea typeface="宋体" panose="02010600030101010101" pitchFamily="2" charset="-122"/>
              </a:rPr>
              <a:t>：某公司以不同于原合同条款的方式</a:t>
            </a:r>
            <a:r>
              <a:rPr lang="zh-CN" sz="2400" b="1">
                <a:ea typeface="宋体" panose="02010600030101010101" pitchFamily="2" charset="-122"/>
              </a:rPr>
              <a:t>代债务人</a:t>
            </a:r>
            <a:r>
              <a:rPr lang="zh-CN" sz="2400" b="0">
                <a:ea typeface="宋体" panose="02010600030101010101" pitchFamily="2" charset="-122"/>
              </a:rPr>
              <a:t>向债权人偿债；新组建的公司</a:t>
            </a:r>
            <a:r>
              <a:rPr lang="zh-CN" sz="2400" b="1">
                <a:ea typeface="宋体" panose="02010600030101010101" pitchFamily="2" charset="-122"/>
              </a:rPr>
              <a:t>承接原债务人</a:t>
            </a:r>
            <a:r>
              <a:rPr lang="zh-CN" sz="2400" b="0">
                <a:ea typeface="宋体" panose="02010600030101010101" pitchFamily="2" charset="-122"/>
              </a:rPr>
              <a:t>的债务与债权人进行债务重组；资产管理公司从债权人处</a:t>
            </a:r>
            <a:r>
              <a:rPr lang="zh-CN" sz="2400" b="1">
                <a:ea typeface="宋体" panose="02010600030101010101" pitchFamily="2" charset="-122"/>
              </a:rPr>
              <a:t>购得债权</a:t>
            </a:r>
            <a:r>
              <a:rPr lang="zh-CN" sz="2400" b="0">
                <a:ea typeface="宋体" panose="02010600030101010101" pitchFamily="2" charset="-122"/>
              </a:rPr>
              <a:t>与债务人进行债务重组，</a:t>
            </a:r>
            <a:r>
              <a:rPr lang="zh-CN" sz="2400" b="1">
                <a:ea typeface="宋体" panose="02010600030101010101" pitchFamily="2" charset="-122"/>
              </a:rPr>
              <a:t>不属于债务重组</a:t>
            </a:r>
            <a:r>
              <a:rPr lang="zh-CN" sz="2400" b="0">
                <a:ea typeface="宋体" panose="02010600030101010101" pitchFamily="2" charset="-122"/>
              </a:rPr>
              <a:t>。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2</a:t>
            </a:r>
            <a:r>
              <a:rPr lang="zh-CN" sz="2400" b="0">
                <a:ea typeface="宋体" panose="02010600030101010101" pitchFamily="2" charset="-122"/>
              </a:rPr>
              <a:t>：债务重组</a:t>
            </a:r>
            <a:r>
              <a:rPr lang="zh-CN" sz="2400" b="1">
                <a:ea typeface="宋体" panose="02010600030101010101" pitchFamily="2" charset="-122"/>
              </a:rPr>
              <a:t>不强调</a:t>
            </a:r>
            <a:r>
              <a:rPr lang="zh-CN" sz="2400" b="0">
                <a:ea typeface="宋体" panose="02010600030101010101" pitchFamily="2" charset="-122"/>
              </a:rPr>
              <a:t>在</a:t>
            </a:r>
            <a:r>
              <a:rPr lang="zh-CN" sz="2400" b="1">
                <a:ea typeface="宋体" panose="02010600030101010101" pitchFamily="2" charset="-122"/>
              </a:rPr>
              <a:t>债务人发生财务困难</a:t>
            </a:r>
            <a:r>
              <a:rPr lang="zh-CN" sz="2400" b="0">
                <a:ea typeface="宋体" panose="02010600030101010101" pitchFamily="2" charset="-122"/>
              </a:rPr>
              <a:t>的背景下进行，也</a:t>
            </a:r>
            <a:r>
              <a:rPr lang="zh-CN" sz="2400" b="1">
                <a:ea typeface="宋体" panose="02010600030101010101" pitchFamily="2" charset="-122"/>
              </a:rPr>
              <a:t>不论债权人是否作出让步</a:t>
            </a:r>
            <a:r>
              <a:rPr lang="zh-CN" sz="2400" b="0">
                <a:ea typeface="宋体" panose="02010600030101010101" pitchFamily="2" charset="-122"/>
              </a:rPr>
              <a:t>。</a:t>
            </a:r>
            <a:r>
              <a:rPr lang="zh-CN" sz="2400" b="1">
                <a:ea typeface="宋体" panose="02010600030101010101" pitchFamily="2" charset="-122"/>
              </a:rPr>
              <a:t>只要债权人和债务人就债务条款重新达成了协议，就符合债务重组定义</a:t>
            </a:r>
            <a:r>
              <a:rPr lang="zh-CN" sz="2400" b="0">
                <a:ea typeface="宋体" panose="02010600030101010101" pitchFamily="2" charset="-122"/>
              </a:rPr>
              <a:t>。</a:t>
            </a:r>
            <a:r>
              <a:rPr lang="zh-CN" sz="2400" b="1">
                <a:ea typeface="宋体" panose="02010600030101010101" pitchFamily="2" charset="-122"/>
              </a:rPr>
              <a:t>如</a:t>
            </a:r>
            <a:r>
              <a:rPr lang="zh-CN" sz="2400" b="0">
                <a:ea typeface="宋体" panose="02010600030101010101" pitchFamily="2" charset="-122"/>
              </a:rPr>
              <a:t>：债权人在</a:t>
            </a:r>
            <a:r>
              <a:rPr lang="zh-CN" sz="2400" b="1">
                <a:ea typeface="宋体" panose="02010600030101010101" pitchFamily="2" charset="-122"/>
              </a:rPr>
              <a:t>减免</a:t>
            </a:r>
            <a:r>
              <a:rPr lang="zh-CN" sz="2400" b="0">
                <a:ea typeface="宋体" panose="02010600030101010101" pitchFamily="2" charset="-122"/>
              </a:rPr>
              <a:t>债务人部分债务</a:t>
            </a:r>
            <a:r>
              <a:rPr lang="zh-CN" sz="2400" b="1">
                <a:ea typeface="宋体" panose="02010600030101010101" pitchFamily="2" charset="-122"/>
              </a:rPr>
              <a:t>本金</a:t>
            </a:r>
            <a:r>
              <a:rPr lang="zh-CN" sz="2400" b="0">
                <a:ea typeface="宋体" panose="02010600030101010101" pitchFamily="2" charset="-122"/>
              </a:rPr>
              <a:t>的同时</a:t>
            </a:r>
            <a:r>
              <a:rPr lang="zh-CN" sz="2400" b="1">
                <a:ea typeface="宋体" panose="02010600030101010101" pitchFamily="2" charset="-122"/>
              </a:rPr>
              <a:t>提高</a:t>
            </a:r>
            <a:r>
              <a:rPr lang="zh-CN" sz="2400" b="0">
                <a:ea typeface="宋体" panose="02010600030101010101" pitchFamily="2" charset="-122"/>
              </a:rPr>
              <a:t>剩余债务的</a:t>
            </a:r>
            <a:r>
              <a:rPr lang="zh-CN" sz="2400" b="1">
                <a:ea typeface="宋体" panose="02010600030101010101" pitchFamily="2" charset="-122"/>
              </a:rPr>
              <a:t>利息</a:t>
            </a:r>
            <a:r>
              <a:rPr lang="zh-CN" sz="2400" b="0">
                <a:ea typeface="宋体" panose="02010600030101010101" pitchFamily="2" charset="-122"/>
              </a:rPr>
              <a:t>；债权人同意债务人用</a:t>
            </a:r>
            <a:r>
              <a:rPr lang="zh-CN" sz="2400" b="1">
                <a:ea typeface="宋体" panose="02010600030101010101" pitchFamily="2" charset="-122"/>
              </a:rPr>
              <a:t>等值库存商品</a:t>
            </a:r>
            <a:r>
              <a:rPr lang="zh-CN" sz="2400" b="0">
                <a:ea typeface="宋体" panose="02010600030101010101" pitchFamily="2" charset="-122"/>
              </a:rPr>
              <a:t>抵偿到期债务等，</a:t>
            </a:r>
            <a:r>
              <a:rPr lang="zh-CN" sz="2400" b="1">
                <a:ea typeface="宋体" panose="02010600030101010101" pitchFamily="2" charset="-122"/>
              </a:rPr>
              <a:t>均属于债务重组</a:t>
            </a:r>
            <a:r>
              <a:rPr lang="zh-CN" sz="2400" b="0">
                <a:ea typeface="宋体" panose="02010600030101010101" pitchFamily="2" charset="-122"/>
              </a:rPr>
              <a:t>。</a:t>
            </a:r>
            <a:endParaRPr lang="zh-CN" altLang="en-US" sz="2400"/>
          </a:p>
        </p:txBody>
      </p:sp>
      <p:sp>
        <p:nvSpPr>
          <p:cNvPr id="2" name="文本框 1"/>
          <p:cNvSpPr txBox="1"/>
          <p:nvPr/>
        </p:nvSpPr>
        <p:spPr>
          <a:xfrm>
            <a:off x="181610" y="314960"/>
            <a:ext cx="5080000" cy="460375"/>
          </a:xfrm>
          <a:prstGeom prst="rect">
            <a:avLst/>
          </a:prstGeom>
          <a:noFill/>
          <a:ln w="9525">
            <a:noFill/>
          </a:ln>
        </p:spPr>
        <p:txBody>
          <a:bodyPr>
            <a:spAutoFit/>
          </a:bodyPr>
          <a:p>
            <a:pPr indent="0"/>
            <a:r>
              <a:rPr lang="zh-CN" sz="2400" b="1">
                <a:solidFill>
                  <a:schemeClr val="tx1"/>
                </a:solidFill>
                <a:ea typeface="宋体" panose="02010600030101010101" pitchFamily="2" charset="-122"/>
              </a:rPr>
              <a:t>一、债务重组的定义和方式</a:t>
            </a:r>
            <a:endParaRPr lang="zh-CN" altLang="en-US" sz="2400" b="1">
              <a:solidFill>
                <a:schemeClr val="tx1"/>
              </a:solidFill>
              <a:ea typeface="宋体" panose="02010600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03530" y="1670685"/>
            <a:ext cx="11888470" cy="3969385"/>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（二）适用范围</a:t>
            </a:r>
            <a:r>
              <a:rPr lang="en-US" sz="2400" b="0">
                <a:latin typeface="宋体" panose="02010600030101010101" pitchFamily="2" charset="-122"/>
                <a:ea typeface="宋体" panose="02010600030101010101" pitchFamily="2" charset="-122"/>
              </a:rPr>
              <a:t>    1</a:t>
            </a:r>
            <a:r>
              <a:rPr lang="zh-CN" sz="2400" b="0">
                <a:ea typeface="宋体" panose="02010600030101010101" pitchFamily="2" charset="-122"/>
              </a:rPr>
              <a:t>、</a:t>
            </a:r>
            <a:r>
              <a:rPr lang="zh-CN" sz="2400" b="1">
                <a:ea typeface="宋体" panose="02010600030101010101" pitchFamily="2" charset="-122"/>
              </a:rPr>
              <a:t>债权债务的范围</a:t>
            </a:r>
            <a:r>
              <a:rPr lang="zh-CN" sz="2400" b="0">
                <a:ea typeface="宋体" panose="02010600030101010101" pitchFamily="2" charset="-122"/>
              </a:rPr>
              <a:t>：债务重组涉及的</a:t>
            </a:r>
            <a:r>
              <a:rPr lang="zh-CN" sz="2400" b="1">
                <a:ea typeface="宋体" panose="02010600030101010101" pitchFamily="2" charset="-122"/>
              </a:rPr>
              <a:t>债权和债务是指《企业会计准则第22号</a:t>
            </a:r>
            <a:r>
              <a:rPr lang="en-US" sz="2400" b="1">
                <a:latin typeface="宋体" panose="02010600030101010101" pitchFamily="2" charset="-122"/>
                <a:ea typeface="宋体" panose="02010600030101010101" pitchFamily="2" charset="-122"/>
              </a:rPr>
              <a:t>—</a:t>
            </a:r>
            <a:r>
              <a:rPr lang="zh-CN" sz="2400" b="1">
                <a:ea typeface="宋体" panose="02010600030101010101" pitchFamily="2" charset="-122"/>
              </a:rPr>
              <a:t>金融工具确认和计量》规范的金融工具</a:t>
            </a:r>
            <a:r>
              <a:rPr lang="zh-CN" sz="2400" b="0">
                <a:ea typeface="宋体" panose="02010600030101010101" pitchFamily="2" charset="-122"/>
              </a:rPr>
              <a:t>。</a:t>
            </a:r>
            <a:r>
              <a:rPr lang="zh-CN" sz="2400" b="1">
                <a:ea typeface="宋体" panose="02010600030101010101" pitchFamily="2" charset="-122"/>
              </a:rPr>
              <a:t>债权包括</a:t>
            </a:r>
            <a:r>
              <a:rPr lang="zh-CN" sz="2400" b="0">
                <a:ea typeface="宋体" panose="02010600030101010101" pitchFamily="2" charset="-122"/>
              </a:rPr>
              <a:t>：应收账款、应收票据、债权投资、其他债权投资、交易性金融资产、其他权益工具投资、租赁应收款。</a:t>
            </a:r>
            <a:r>
              <a:rPr lang="zh-CN" sz="2400" b="1">
                <a:ea typeface="宋体" panose="02010600030101010101" pitchFamily="2" charset="-122"/>
              </a:rPr>
              <a:t>债务包括</a:t>
            </a:r>
            <a:r>
              <a:rPr lang="zh-CN" sz="2400" b="0">
                <a:ea typeface="宋体" panose="02010600030101010101" pitchFamily="2" charset="-122"/>
              </a:rPr>
              <a:t>：应付账款、应付票据、短期借款、长期借款、应付债券、租赁应付款。</a:t>
            </a:r>
            <a:r>
              <a:rPr lang="zh-CN" sz="2400" b="1">
                <a:ea typeface="宋体" panose="02010600030101010101" pitchFamily="2" charset="-122"/>
              </a:rPr>
              <a:t>不包括</a:t>
            </a:r>
            <a:r>
              <a:rPr lang="zh-CN" sz="2400" b="0">
                <a:ea typeface="宋体" panose="02010600030101010101" pitchFamily="2" charset="-122"/>
              </a:rPr>
              <a:t>合同资产、合同负债、预计负债（</a:t>
            </a:r>
            <a:r>
              <a:rPr lang="zh-CN" sz="2400" b="1">
                <a:ea typeface="宋体" panose="02010600030101010101" pitchFamily="2" charset="-122"/>
              </a:rPr>
              <a:t>非融资活动形成</a:t>
            </a:r>
            <a:r>
              <a:rPr lang="zh-CN" sz="2400" b="0">
                <a:ea typeface="宋体" panose="02010600030101010101" pitchFamily="2" charset="-122"/>
              </a:rPr>
              <a:t>）。　　</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91820" y="1588135"/>
            <a:ext cx="10204450" cy="3969385"/>
          </a:xfrm>
          <a:prstGeom prst="rect">
            <a:avLst/>
          </a:prstGeom>
          <a:noFill/>
        </p:spPr>
        <p:txBody>
          <a:bodyPr wrap="square" rtlCol="0" anchor="t">
            <a:spAutoFit/>
          </a:bodyPr>
          <a:p>
            <a:pPr indent="0" fontAlgn="auto">
              <a:lnSpc>
                <a:spcPct val="150000"/>
              </a:lnSpc>
            </a:pPr>
            <a:r>
              <a:rPr lang="en-US" sz="2400">
                <a:latin typeface="宋体" panose="02010600030101010101" pitchFamily="2" charset="-122"/>
                <a:ea typeface="宋体" panose="02010600030101010101" pitchFamily="2" charset="-122"/>
                <a:sym typeface="+mn-ea"/>
              </a:rPr>
              <a:t>    2</a:t>
            </a:r>
            <a:r>
              <a:rPr lang="zh-CN" sz="2400">
                <a:ea typeface="宋体" panose="02010600030101010101" pitchFamily="2" charset="-122"/>
                <a:sym typeface="+mn-ea"/>
              </a:rPr>
              <a:t>、</a:t>
            </a:r>
            <a:r>
              <a:rPr lang="zh-CN" sz="2400" b="1">
                <a:ea typeface="宋体" panose="02010600030101010101" pitchFamily="2" charset="-122"/>
                <a:sym typeface="+mn-ea"/>
              </a:rPr>
              <a:t>通过债务重组形成企业合并</a:t>
            </a:r>
            <a:r>
              <a:rPr lang="zh-CN" sz="2400">
                <a:ea typeface="宋体" panose="02010600030101010101" pitchFamily="2" charset="-122"/>
                <a:sym typeface="+mn-ea"/>
              </a:rPr>
              <a:t>（</a:t>
            </a:r>
            <a:r>
              <a:rPr lang="zh-CN" sz="2400" b="1">
                <a:ea typeface="宋体" panose="02010600030101010101" pitchFamily="2" charset="-122"/>
                <a:sym typeface="+mn-ea"/>
              </a:rPr>
              <a:t>控制</a:t>
            </a:r>
            <a:r>
              <a:rPr lang="zh-CN" sz="2400">
                <a:ea typeface="宋体" panose="02010600030101010101" pitchFamily="2" charset="-122"/>
                <a:sym typeface="+mn-ea"/>
              </a:rPr>
              <a:t>）：适用《企业会计准则第20号</a:t>
            </a:r>
            <a:r>
              <a:rPr lang="en-US" sz="2400">
                <a:latin typeface="宋体" panose="02010600030101010101" pitchFamily="2" charset="-122"/>
                <a:ea typeface="宋体" panose="02010600030101010101" pitchFamily="2" charset="-122"/>
                <a:sym typeface="+mn-ea"/>
              </a:rPr>
              <a:t>—</a:t>
            </a:r>
            <a:r>
              <a:rPr lang="zh-CN" sz="2400">
                <a:ea typeface="宋体" panose="02010600030101010101" pitchFamily="2" charset="-122"/>
                <a:sym typeface="+mn-ea"/>
              </a:rPr>
              <a:t>企业合并》。</a:t>
            </a:r>
            <a:r>
              <a:rPr lang="en-US" sz="2400">
                <a:latin typeface="宋体" panose="02010600030101010101" pitchFamily="2" charset="-122"/>
                <a:ea typeface="宋体" panose="02010600030101010101" pitchFamily="2" charset="-122"/>
                <a:sym typeface="+mn-ea"/>
              </a:rPr>
              <a:t>    3</a:t>
            </a:r>
            <a:r>
              <a:rPr lang="zh-CN" sz="2400">
                <a:ea typeface="宋体" panose="02010600030101010101" pitchFamily="2" charset="-122"/>
                <a:sym typeface="+mn-ea"/>
              </a:rPr>
              <a:t>、</a:t>
            </a:r>
            <a:r>
              <a:rPr lang="zh-CN" sz="2400" b="1">
                <a:ea typeface="宋体" panose="02010600030101010101" pitchFamily="2" charset="-122"/>
                <a:sym typeface="+mn-ea"/>
              </a:rPr>
              <a:t>权益性交易</a:t>
            </a:r>
            <a:r>
              <a:rPr lang="zh-CN" sz="2400">
                <a:ea typeface="宋体" panose="02010600030101010101" pitchFamily="2" charset="-122"/>
                <a:sym typeface="+mn-ea"/>
              </a:rPr>
              <a:t>：债权人或债务人中的一方</a:t>
            </a:r>
            <a:r>
              <a:rPr lang="zh-CN" sz="2400" b="1">
                <a:ea typeface="宋体" panose="02010600030101010101" pitchFamily="2" charset="-122"/>
                <a:sym typeface="+mn-ea"/>
              </a:rPr>
              <a:t>直接或间接</a:t>
            </a:r>
            <a:r>
              <a:rPr lang="zh-CN" sz="2400">
                <a:ea typeface="宋体" panose="02010600030101010101" pitchFamily="2" charset="-122"/>
                <a:sym typeface="+mn-ea"/>
              </a:rPr>
              <a:t>对另一方</a:t>
            </a:r>
            <a:r>
              <a:rPr lang="zh-CN" sz="2400" b="1">
                <a:ea typeface="宋体" panose="02010600030101010101" pitchFamily="2" charset="-122"/>
                <a:sym typeface="+mn-ea"/>
              </a:rPr>
              <a:t>持股</a:t>
            </a:r>
            <a:r>
              <a:rPr lang="zh-CN" sz="2400">
                <a:ea typeface="宋体" panose="02010600030101010101" pitchFamily="2" charset="-122"/>
                <a:sym typeface="+mn-ea"/>
              </a:rPr>
              <a:t>且</a:t>
            </a:r>
            <a:r>
              <a:rPr lang="zh-CN" sz="2400" b="1">
                <a:ea typeface="宋体" panose="02010600030101010101" pitchFamily="2" charset="-122"/>
                <a:sym typeface="+mn-ea"/>
              </a:rPr>
              <a:t>以股东身份进行债务重组</a:t>
            </a:r>
            <a:r>
              <a:rPr lang="zh-CN" sz="2400">
                <a:ea typeface="宋体" panose="02010600030101010101" pitchFamily="2" charset="-122"/>
                <a:sym typeface="+mn-ea"/>
              </a:rPr>
              <a:t>的；债权人与债务人在</a:t>
            </a:r>
            <a:r>
              <a:rPr lang="zh-CN" sz="2400" b="1">
                <a:ea typeface="宋体" panose="02010600030101010101" pitchFamily="2" charset="-122"/>
                <a:sym typeface="+mn-ea"/>
              </a:rPr>
              <a:t>债务重组前后均受同一方或相同的多方最终控制</a:t>
            </a:r>
            <a:r>
              <a:rPr lang="zh-CN" sz="2400">
                <a:ea typeface="宋体" panose="02010600030101010101" pitchFamily="2" charset="-122"/>
                <a:sym typeface="+mn-ea"/>
              </a:rPr>
              <a:t>，且该债务重组的</a:t>
            </a:r>
            <a:r>
              <a:rPr lang="zh-CN" sz="2400" b="1">
                <a:ea typeface="宋体" panose="02010600030101010101" pitchFamily="2" charset="-122"/>
                <a:sym typeface="+mn-ea"/>
              </a:rPr>
              <a:t>交易实质是债权人或债务人进行了权益性分配或接受了权益性投入</a:t>
            </a:r>
            <a:r>
              <a:rPr lang="zh-CN" sz="2400">
                <a:ea typeface="宋体" panose="02010600030101010101" pitchFamily="2" charset="-122"/>
                <a:sym typeface="+mn-ea"/>
              </a:rPr>
              <a:t>的，</a:t>
            </a:r>
            <a:r>
              <a:rPr lang="zh-CN" sz="2400" b="1">
                <a:ea typeface="宋体" panose="02010600030101010101" pitchFamily="2" charset="-122"/>
                <a:sym typeface="+mn-ea"/>
              </a:rPr>
              <a:t>适用权益性交易</a:t>
            </a:r>
            <a:r>
              <a:rPr lang="zh-CN" sz="2400">
                <a:ea typeface="宋体" panose="02010600030101010101" pitchFamily="2" charset="-122"/>
                <a:sym typeface="+mn-ea"/>
              </a:rPr>
              <a:t>的有关会计处理规定。</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9" name="组合 68"/>
          <p:cNvGrpSpPr/>
          <p:nvPr/>
        </p:nvGrpSpPr>
        <p:grpSpPr>
          <a:xfrm>
            <a:off x="4883150" y="722630"/>
            <a:ext cx="2425065" cy="1384935"/>
            <a:chOff x="5931" y="1532"/>
            <a:chExt cx="3819" cy="2181"/>
          </a:xfrm>
        </p:grpSpPr>
        <p:sp>
          <p:nvSpPr>
            <p:cNvPr id="40" name="文本框 39"/>
            <p:cNvSpPr txBox="1"/>
            <p:nvPr/>
          </p:nvSpPr>
          <p:spPr>
            <a:xfrm>
              <a:off x="6508" y="1532"/>
              <a:ext cx="2665" cy="1598"/>
            </a:xfrm>
            <a:prstGeom prst="rect">
              <a:avLst/>
            </a:prstGeom>
            <a:noFill/>
          </p:spPr>
          <p:txBody>
            <a:bodyPr wrap="square" rtlCol="0">
              <a:spAutoFit/>
            </a:bodyPr>
            <a:p>
              <a:pPr algn="ctr"/>
              <a:r>
                <a:rPr lang="zh-CN" altLang="en-US" sz="4800" b="1">
                  <a:solidFill>
                    <a:srgbClr val="788C8C"/>
                  </a:solidFill>
                  <a:effectLst/>
                  <a:latin typeface="汉仪中黑S" panose="00020600040101010101" charset="-122"/>
                  <a:ea typeface="汉仪中黑S" panose="00020600040101010101" charset="-122"/>
                  <a:cs typeface="汉仪中黑S" panose="00020600040101010101" charset="-122"/>
                </a:rPr>
                <a:t>目录</a:t>
              </a:r>
              <a:r>
                <a:rPr lang="zh-CN" altLang="en-US" sz="6000" b="1">
                  <a:solidFill>
                    <a:srgbClr val="788C8C"/>
                  </a:solidFill>
                  <a:effectLst/>
                  <a:latin typeface="汉仪中黑S" panose="00020600040101010101" charset="-122"/>
                  <a:ea typeface="汉仪中黑S" panose="00020600040101010101" charset="-122"/>
                  <a:cs typeface="汉仪中黑S" panose="00020600040101010101" charset="-122"/>
                </a:rPr>
                <a:t> </a:t>
              </a:r>
              <a:endParaRPr lang="zh-CN" altLang="en-US" sz="6000" b="1">
                <a:solidFill>
                  <a:srgbClr val="788C8C"/>
                </a:solidFill>
                <a:effectLst/>
                <a:latin typeface="汉仪中黑S" panose="00020600040101010101" charset="-122"/>
                <a:ea typeface="汉仪中黑S" panose="00020600040101010101" charset="-122"/>
                <a:cs typeface="汉仪中黑S" panose="00020600040101010101" charset="-122"/>
              </a:endParaRPr>
            </a:p>
          </p:txBody>
        </p:sp>
        <p:sp>
          <p:nvSpPr>
            <p:cNvPr id="62" name="文本框 61"/>
            <p:cNvSpPr txBox="1"/>
            <p:nvPr/>
          </p:nvSpPr>
          <p:spPr>
            <a:xfrm>
              <a:off x="5931" y="2794"/>
              <a:ext cx="3819" cy="919"/>
            </a:xfrm>
            <a:prstGeom prst="rect">
              <a:avLst/>
            </a:prstGeom>
            <a:noFill/>
          </p:spPr>
          <p:txBody>
            <a:bodyPr wrap="square" rtlCol="0">
              <a:spAutoFit/>
            </a:bodyPr>
            <a:p>
              <a:pPr algn="dist"/>
              <a:r>
                <a:rPr lang="en-US" altLang="zh-CN" sz="2400" b="1">
                  <a:solidFill>
                    <a:srgbClr val="788C8C"/>
                  </a:solidFill>
                  <a:effectLst/>
                  <a:latin typeface="汉仪中黑S" panose="00020600040101010101" charset="-122"/>
                  <a:ea typeface="汉仪中黑S" panose="00020600040101010101" charset="-122"/>
                  <a:cs typeface="汉仪中黑S" panose="00020600040101010101" charset="-122"/>
                </a:rPr>
                <a:t>CONTENTS</a:t>
              </a:r>
              <a:r>
                <a:rPr lang="zh-CN" altLang="en-US" sz="3200" b="1">
                  <a:solidFill>
                    <a:srgbClr val="788C8C"/>
                  </a:solidFill>
                  <a:effectLst/>
                  <a:latin typeface="汉仪中黑S" panose="00020600040101010101" charset="-122"/>
                  <a:ea typeface="汉仪中黑S" panose="00020600040101010101" charset="-122"/>
                  <a:cs typeface="汉仪中黑S" panose="00020600040101010101" charset="-122"/>
                </a:rPr>
                <a:t> </a:t>
              </a:r>
              <a:endParaRPr lang="zh-CN" altLang="en-US" sz="3200" b="1">
                <a:solidFill>
                  <a:srgbClr val="788C8C"/>
                </a:solidFill>
                <a:effectLst/>
                <a:latin typeface="汉仪中黑S" panose="00020600040101010101" charset="-122"/>
                <a:ea typeface="汉仪中黑S" panose="00020600040101010101" charset="-122"/>
                <a:cs typeface="汉仪中黑S" panose="00020600040101010101" charset="-122"/>
              </a:endParaRPr>
            </a:p>
          </p:txBody>
        </p:sp>
      </p:grpSp>
      <p:sp>
        <p:nvSpPr>
          <p:cNvPr id="42" name="文本框 41"/>
          <p:cNvSpPr txBox="1"/>
          <p:nvPr/>
        </p:nvSpPr>
        <p:spPr>
          <a:xfrm>
            <a:off x="2507615" y="2881630"/>
            <a:ext cx="3279140" cy="829945"/>
          </a:xfrm>
          <a:prstGeom prst="rect">
            <a:avLst/>
          </a:prstGeom>
          <a:noFill/>
        </p:spPr>
        <p:txBody>
          <a:bodyPr wrap="square" rtlCol="0">
            <a:spAutoFit/>
          </a:bodyPr>
          <a:p>
            <a:pPr algn="ctr"/>
            <a:r>
              <a:rPr lang="zh-CN" altLang="en-US" sz="2400" b="1">
                <a:solidFill>
                  <a:srgbClr val="788C8C"/>
                </a:solidFill>
                <a:latin typeface="汉仪中黑S" panose="00020600040101010101" charset="-122"/>
                <a:ea typeface="汉仪中黑S" panose="00020600040101010101" charset="-122"/>
              </a:rPr>
              <a:t>企业会计准则的基本理念</a:t>
            </a:r>
            <a:endParaRPr lang="zh-CN" altLang="en-US" sz="2400" b="1">
              <a:solidFill>
                <a:srgbClr val="788C8C"/>
              </a:solidFill>
              <a:latin typeface="汉仪中黑S" panose="00020600040101010101" charset="-122"/>
              <a:ea typeface="汉仪中黑S" panose="00020600040101010101" charset="-122"/>
            </a:endParaRPr>
          </a:p>
        </p:txBody>
      </p:sp>
      <p:sp>
        <p:nvSpPr>
          <p:cNvPr id="74" name="矩形 73"/>
          <p:cNvSpPr/>
          <p:nvPr/>
        </p:nvSpPr>
        <p:spPr>
          <a:xfrm>
            <a:off x="1844675" y="2881630"/>
            <a:ext cx="770890" cy="737870"/>
          </a:xfrm>
          <a:prstGeom prst="rect">
            <a:avLst/>
          </a:prstGeom>
          <a:solidFill>
            <a:srgbClr val="C8C2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6F7F4"/>
                </a:solidFill>
                <a:latin typeface="汉仪中黑S" panose="00020600040101010101" charset="-122"/>
                <a:ea typeface="汉仪中黑S" panose="00020600040101010101" charset="-122"/>
              </a:rPr>
              <a:t>01</a:t>
            </a:r>
            <a:endParaRPr lang="en-US" altLang="zh-CN" b="1">
              <a:solidFill>
                <a:srgbClr val="F6F7F4"/>
              </a:solidFill>
              <a:latin typeface="汉仪中黑S" panose="00020600040101010101" charset="-122"/>
              <a:ea typeface="汉仪中黑S" panose="00020600040101010101" charset="-122"/>
            </a:endParaRPr>
          </a:p>
        </p:txBody>
      </p:sp>
      <p:sp>
        <p:nvSpPr>
          <p:cNvPr id="51" name="文本框 50"/>
          <p:cNvSpPr txBox="1"/>
          <p:nvPr/>
        </p:nvSpPr>
        <p:spPr>
          <a:xfrm>
            <a:off x="2507615" y="4178300"/>
            <a:ext cx="3279140" cy="460375"/>
          </a:xfrm>
          <a:prstGeom prst="rect">
            <a:avLst/>
          </a:prstGeom>
          <a:noFill/>
        </p:spPr>
        <p:txBody>
          <a:bodyPr wrap="square" rtlCol="0">
            <a:spAutoFit/>
          </a:bodyPr>
          <a:p>
            <a:pPr algn="ctr"/>
            <a:r>
              <a:rPr lang="zh-CN" altLang="en-US" sz="2400" b="1">
                <a:solidFill>
                  <a:srgbClr val="788C8C"/>
                </a:solidFill>
                <a:latin typeface="汉仪中黑S" panose="00020600040101010101" charset="-122"/>
                <a:ea typeface="汉仪中黑S" panose="00020600040101010101" charset="-122"/>
              </a:rPr>
              <a:t>新债务重组准则要点</a:t>
            </a:r>
            <a:endParaRPr lang="zh-CN" altLang="en-US" sz="2400" b="1">
              <a:solidFill>
                <a:srgbClr val="788C8C"/>
              </a:solidFill>
              <a:latin typeface="汉仪中黑S" panose="00020600040101010101" charset="-122"/>
              <a:ea typeface="汉仪中黑S" panose="00020600040101010101" charset="-122"/>
            </a:endParaRPr>
          </a:p>
        </p:txBody>
      </p:sp>
      <p:sp>
        <p:nvSpPr>
          <p:cNvPr id="75" name="矩形 74"/>
          <p:cNvSpPr/>
          <p:nvPr/>
        </p:nvSpPr>
        <p:spPr>
          <a:xfrm>
            <a:off x="1844675" y="4178300"/>
            <a:ext cx="770890" cy="737870"/>
          </a:xfrm>
          <a:prstGeom prst="rect">
            <a:avLst/>
          </a:prstGeom>
          <a:solidFill>
            <a:srgbClr val="9E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6F7F4"/>
                </a:solidFill>
                <a:latin typeface="汉仪中黑S" panose="00020600040101010101" charset="-122"/>
                <a:ea typeface="汉仪中黑S" panose="00020600040101010101" charset="-122"/>
              </a:rPr>
              <a:t>03</a:t>
            </a:r>
            <a:endParaRPr lang="en-US" altLang="zh-CN" b="1">
              <a:solidFill>
                <a:srgbClr val="F6F7F4"/>
              </a:solidFill>
              <a:latin typeface="汉仪中黑S" panose="00020600040101010101" charset="-122"/>
              <a:ea typeface="汉仪中黑S" panose="00020600040101010101" charset="-122"/>
            </a:endParaRPr>
          </a:p>
        </p:txBody>
      </p:sp>
      <p:sp>
        <p:nvSpPr>
          <p:cNvPr id="47" name="文本框 46"/>
          <p:cNvSpPr txBox="1"/>
          <p:nvPr/>
        </p:nvSpPr>
        <p:spPr>
          <a:xfrm>
            <a:off x="7107555" y="2881630"/>
            <a:ext cx="3279140" cy="460375"/>
          </a:xfrm>
          <a:prstGeom prst="rect">
            <a:avLst/>
          </a:prstGeom>
          <a:noFill/>
        </p:spPr>
        <p:txBody>
          <a:bodyPr wrap="square" rtlCol="0">
            <a:spAutoFit/>
          </a:bodyPr>
          <a:p>
            <a:pPr algn="ctr"/>
            <a:r>
              <a:rPr lang="zh-CN" altLang="en-US" sz="2400" b="1">
                <a:solidFill>
                  <a:srgbClr val="788C8C"/>
                </a:solidFill>
                <a:latin typeface="汉仪中黑S" panose="00020600040101010101" charset="-122"/>
                <a:ea typeface="汉仪中黑S" panose="00020600040101010101" charset="-122"/>
              </a:rPr>
              <a:t>新收入准则要点</a:t>
            </a:r>
            <a:endParaRPr lang="zh-CN" altLang="en-US" sz="2400" b="1">
              <a:solidFill>
                <a:srgbClr val="788C8C"/>
              </a:solidFill>
              <a:latin typeface="汉仪中黑S" panose="00020600040101010101" charset="-122"/>
              <a:ea typeface="汉仪中黑S" panose="00020600040101010101" charset="-122"/>
            </a:endParaRPr>
          </a:p>
        </p:txBody>
      </p:sp>
      <p:sp>
        <p:nvSpPr>
          <p:cNvPr id="76" name="矩形 75"/>
          <p:cNvSpPr/>
          <p:nvPr/>
        </p:nvSpPr>
        <p:spPr>
          <a:xfrm>
            <a:off x="6444615" y="2881630"/>
            <a:ext cx="770890" cy="737870"/>
          </a:xfrm>
          <a:prstGeom prst="rect">
            <a:avLst/>
          </a:prstGeom>
          <a:solidFill>
            <a:srgbClr val="9EB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6F7F4"/>
                </a:solidFill>
                <a:latin typeface="汉仪中黑S" panose="00020600040101010101" charset="-122"/>
                <a:ea typeface="汉仪中黑S" panose="00020600040101010101" charset="-122"/>
              </a:rPr>
              <a:t>02</a:t>
            </a:r>
            <a:endParaRPr lang="en-US" altLang="zh-CN" b="1">
              <a:solidFill>
                <a:srgbClr val="F6F7F4"/>
              </a:solidFill>
              <a:latin typeface="汉仪中黑S" panose="00020600040101010101" charset="-122"/>
              <a:ea typeface="汉仪中黑S" panose="00020600040101010101" charset="-122"/>
            </a:endParaRPr>
          </a:p>
        </p:txBody>
      </p:sp>
      <p:sp>
        <p:nvSpPr>
          <p:cNvPr id="55" name="文本框 54"/>
          <p:cNvSpPr txBox="1"/>
          <p:nvPr/>
        </p:nvSpPr>
        <p:spPr>
          <a:xfrm>
            <a:off x="7107555" y="4178300"/>
            <a:ext cx="3279140" cy="460375"/>
          </a:xfrm>
          <a:prstGeom prst="rect">
            <a:avLst/>
          </a:prstGeom>
          <a:noFill/>
        </p:spPr>
        <p:txBody>
          <a:bodyPr wrap="square" rtlCol="0">
            <a:spAutoFit/>
          </a:bodyPr>
          <a:p>
            <a:pPr algn="ctr"/>
            <a:r>
              <a:rPr lang="zh-CN" altLang="en-US" sz="2400" b="1">
                <a:solidFill>
                  <a:srgbClr val="788C8C"/>
                </a:solidFill>
                <a:latin typeface="汉仪中黑S" panose="00020600040101010101" charset="-122"/>
                <a:ea typeface="汉仪中黑S" panose="00020600040101010101" charset="-122"/>
              </a:rPr>
              <a:t>新租赁准则要点</a:t>
            </a:r>
            <a:endParaRPr lang="zh-CN" altLang="en-US" sz="2400" b="1">
              <a:solidFill>
                <a:srgbClr val="788C8C"/>
              </a:solidFill>
              <a:latin typeface="汉仪中黑S" panose="00020600040101010101" charset="-122"/>
              <a:ea typeface="汉仪中黑S" panose="00020600040101010101" charset="-122"/>
            </a:endParaRPr>
          </a:p>
        </p:txBody>
      </p:sp>
      <p:sp>
        <p:nvSpPr>
          <p:cNvPr id="77" name="矩形 76"/>
          <p:cNvSpPr/>
          <p:nvPr/>
        </p:nvSpPr>
        <p:spPr>
          <a:xfrm>
            <a:off x="6444615" y="4178300"/>
            <a:ext cx="770890" cy="737870"/>
          </a:xfrm>
          <a:prstGeom prst="rect">
            <a:avLst/>
          </a:prstGeom>
          <a:solidFill>
            <a:srgbClr val="C8C2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6F7F4"/>
                </a:solidFill>
                <a:latin typeface="汉仪中黑S" panose="00020600040101010101" charset="-122"/>
                <a:ea typeface="汉仪中黑S" panose="00020600040101010101" charset="-122"/>
              </a:rPr>
              <a:t>04</a:t>
            </a:r>
            <a:endParaRPr lang="en-US" altLang="zh-CN" b="1">
              <a:solidFill>
                <a:srgbClr val="F6F7F4"/>
              </a:solidFill>
              <a:latin typeface="汉仪中黑S" panose="00020600040101010101" charset="-122"/>
              <a:ea typeface="汉仪中黑S" panose="0002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5755" y="1443990"/>
            <a:ext cx="11343005" cy="3969385"/>
          </a:xfrm>
          <a:prstGeom prst="rect">
            <a:avLst/>
          </a:prstGeom>
          <a:noFill/>
          <a:ln w="9525">
            <a:noFill/>
          </a:ln>
        </p:spPr>
        <p:txBody>
          <a:bodyPr wrap="square">
            <a:spAutoFit/>
          </a:bodyPr>
          <a:p>
            <a:pPr indent="0" fontAlgn="auto">
              <a:lnSpc>
                <a:spcPct val="150000"/>
              </a:lnSpc>
            </a:pPr>
            <a:r>
              <a:rPr lang="zh-CN" sz="1050" b="0">
                <a:ea typeface="宋体" panose="02010600030101010101" pitchFamily="2" charset="-122"/>
              </a:rPr>
              <a:t>　</a:t>
            </a:r>
            <a:r>
              <a:rPr lang="en-US" altLang="zh-CN" sz="1050" b="0">
                <a:ea typeface="宋体" panose="02010600030101010101" pitchFamily="2" charset="-122"/>
              </a:rPr>
              <a:t>         </a:t>
            </a:r>
            <a:r>
              <a:rPr lang="zh-CN" sz="2400" b="0">
                <a:ea typeface="宋体" panose="02010600030101010101" pitchFamily="2" charset="-122"/>
              </a:rPr>
              <a:t>【例】</a:t>
            </a:r>
            <a:r>
              <a:rPr lang="zh-CN" sz="2400" b="1">
                <a:ea typeface="宋体" panose="02010600030101010101" pitchFamily="2" charset="-122"/>
              </a:rPr>
              <a:t>甲公司是乙公司股东</a:t>
            </a:r>
            <a:r>
              <a:rPr lang="zh-CN" sz="2400" b="0">
                <a:ea typeface="宋体" panose="02010600030101010101" pitchFamily="2" charset="-122"/>
              </a:rPr>
              <a:t>，为了弥补乙公司临时性经营现金流短缺，甲公司向乙公司提供5 000万元无息借款，并约定于1年后收回。借款期满时，</a:t>
            </a:r>
            <a:r>
              <a:rPr lang="zh-CN" sz="2400" b="1">
                <a:ea typeface="宋体" panose="02010600030101010101" pitchFamily="2" charset="-122"/>
              </a:rPr>
              <a:t>尽管乙公司具有充足的现金流</a:t>
            </a:r>
            <a:r>
              <a:rPr lang="zh-CN" sz="2400" b="0">
                <a:ea typeface="宋体" panose="02010600030101010101" pitchFamily="2" charset="-122"/>
              </a:rPr>
              <a:t>，</a:t>
            </a:r>
            <a:r>
              <a:rPr lang="zh-CN" sz="2400" b="1">
                <a:ea typeface="宋体" panose="02010600030101010101" pitchFamily="2" charset="-122"/>
              </a:rPr>
              <a:t>甲公司仍然决定免除乙公司部分本金还款义务，仅收回1 000万元借款</a:t>
            </a:r>
            <a:r>
              <a:rPr lang="zh-CN" sz="2400" b="0">
                <a:ea typeface="宋体" panose="02010600030101010101" pitchFamily="2" charset="-122"/>
              </a:rPr>
              <a:t>。甲公司和乙公司是否确认债务重组相关损益？　　答案：甲公司和乙公司应当将该交易</a:t>
            </a:r>
            <a:r>
              <a:rPr lang="zh-CN" sz="2400" b="1">
                <a:ea typeface="宋体" panose="02010600030101010101" pitchFamily="2" charset="-122"/>
              </a:rPr>
              <a:t>作为权益性交易</a:t>
            </a:r>
            <a:r>
              <a:rPr lang="zh-CN" sz="2400" b="0">
                <a:ea typeface="宋体" panose="02010600030101010101" pitchFamily="2" charset="-122"/>
              </a:rPr>
              <a:t>，</a:t>
            </a:r>
            <a:r>
              <a:rPr lang="zh-CN" sz="2400" b="1">
                <a:ea typeface="宋体" panose="02010600030101010101" pitchFamily="2" charset="-122"/>
              </a:rPr>
              <a:t>不确认债务重组相关损益</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：在此项交易中，如果甲公司不以股东身份而是以市场交易者身份参与交易，在乙公司具有足够偿债能力的情况下不会免除其部分本金。</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62280" y="1473200"/>
            <a:ext cx="11584940" cy="3415030"/>
          </a:xfrm>
          <a:prstGeom prst="rect">
            <a:avLst/>
          </a:prstGeom>
          <a:noFill/>
          <a:ln w="9525">
            <a:noFill/>
          </a:ln>
        </p:spPr>
        <p:txBody>
          <a:bodyPr wrap="square">
            <a:spAutoFit/>
          </a:bodyPr>
          <a:p>
            <a:pPr indent="457200" fontAlgn="auto">
              <a:lnSpc>
                <a:spcPct val="150000"/>
              </a:lnSpc>
            </a:pPr>
            <a:r>
              <a:rPr lang="zh-CN" sz="2400" b="0">
                <a:ea typeface="宋体" panose="02010600030101010101" pitchFamily="2" charset="-122"/>
              </a:rPr>
              <a:t>【例】假设前例中债务人乙公司确实出现财务困难，</a:t>
            </a:r>
            <a:r>
              <a:rPr lang="zh-CN" sz="2400" b="1">
                <a:ea typeface="宋体" panose="02010600030101010101" pitchFamily="2" charset="-122"/>
              </a:rPr>
              <a:t>其他债权人对其债务普遍进行了减半的豁免</a:t>
            </a:r>
            <a:r>
              <a:rPr lang="zh-CN" sz="2400" b="0">
                <a:ea typeface="宋体" panose="02010600030101010101" pitchFamily="2" charset="-122"/>
              </a:rPr>
              <a:t>，</a:t>
            </a:r>
            <a:r>
              <a:rPr lang="zh-CN" sz="2400" b="1">
                <a:ea typeface="宋体" panose="02010600030101010101" pitchFamily="2" charset="-122"/>
              </a:rPr>
              <a:t>甲公司作为股东比其他债务人多豁免1 500万元的债务</a:t>
            </a:r>
            <a:r>
              <a:rPr lang="zh-CN" sz="2400" b="0">
                <a:ea typeface="宋体" panose="02010600030101010101" pitchFamily="2" charset="-122"/>
              </a:rPr>
              <a:t>。甲公司是否确认债务重组相关损益？</a:t>
            </a:r>
            <a:endParaRPr lang="zh-CN" sz="2400" b="0">
              <a:ea typeface="宋体" panose="02010600030101010101" pitchFamily="2" charset="-122"/>
            </a:endParaRPr>
          </a:p>
          <a:p>
            <a:pPr indent="457200" fontAlgn="auto">
              <a:lnSpc>
                <a:spcPct val="150000"/>
              </a:lnSpc>
            </a:pPr>
            <a:r>
              <a:rPr lang="en-US" altLang="zh-CN" sz="2400" b="0">
                <a:ea typeface="宋体" panose="02010600030101010101" pitchFamily="2" charset="-122"/>
              </a:rPr>
              <a:t>       </a:t>
            </a:r>
            <a:r>
              <a:rPr lang="zh-CN" sz="2400" b="0">
                <a:ea typeface="宋体" panose="02010600030101010101" pitchFamily="2" charset="-122"/>
              </a:rPr>
              <a:t>答案：甲公司作为股东比其他债务人</a:t>
            </a:r>
            <a:r>
              <a:rPr lang="zh-CN" sz="2400" b="1">
                <a:ea typeface="宋体" panose="02010600030101010101" pitchFamily="2" charset="-122"/>
              </a:rPr>
              <a:t>多豁免</a:t>
            </a:r>
            <a:r>
              <a:rPr lang="zh-CN" sz="2400" b="0">
                <a:ea typeface="宋体" panose="02010600030101010101" pitchFamily="2" charset="-122"/>
              </a:rPr>
              <a:t>1 500万元的债务的交易应当</a:t>
            </a:r>
            <a:r>
              <a:rPr lang="zh-CN" sz="2400" b="1">
                <a:ea typeface="宋体" panose="02010600030101010101" pitchFamily="2" charset="-122"/>
              </a:rPr>
              <a:t>作为权益性交易</a:t>
            </a:r>
            <a:r>
              <a:rPr lang="zh-CN" sz="2400" b="0">
                <a:ea typeface="宋体" panose="02010600030101010101" pitchFamily="2" charset="-122"/>
              </a:rPr>
              <a:t>，</a:t>
            </a:r>
            <a:r>
              <a:rPr lang="zh-CN" sz="2400" b="1">
                <a:ea typeface="宋体" panose="02010600030101010101" pitchFamily="2" charset="-122"/>
              </a:rPr>
              <a:t>正常豁免</a:t>
            </a:r>
            <a:r>
              <a:rPr lang="zh-CN" sz="2400" b="0">
                <a:ea typeface="宋体" panose="02010600030101010101" pitchFamily="2" charset="-122"/>
              </a:rPr>
              <a:t>2 500万元债务的交易应当</a:t>
            </a:r>
            <a:r>
              <a:rPr lang="zh-CN" sz="2400" b="1">
                <a:ea typeface="宋体" panose="02010600030101010101" pitchFamily="2" charset="-122"/>
              </a:rPr>
              <a:t>确认债务重组相关损益</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：债务重组中不属于权益性交易的部分仍然应当确认债务重组相关损益。</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38480" y="1048385"/>
            <a:ext cx="11751945" cy="507746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（三）债务重组的方式</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a:t>
            </a:r>
            <a:r>
              <a:rPr lang="zh-CN" sz="2400" b="1">
                <a:ea typeface="宋体" panose="02010600030101010101" pitchFamily="2" charset="-122"/>
              </a:rPr>
              <a:t>债务人以资产清偿债务</a:t>
            </a:r>
            <a:r>
              <a:rPr lang="zh-CN" sz="2400" b="0">
                <a:ea typeface="宋体" panose="02010600030101010101" pitchFamily="2" charset="-122"/>
              </a:rPr>
              <a:t>。包括：</a:t>
            </a:r>
            <a:r>
              <a:rPr lang="zh-CN" sz="2400" b="1">
                <a:ea typeface="宋体" panose="02010600030101010101" pitchFamily="2" charset="-122"/>
              </a:rPr>
              <a:t>金融资产</a:t>
            </a:r>
            <a:r>
              <a:rPr lang="zh-CN" sz="2400" b="0">
                <a:ea typeface="宋体" panose="02010600030101010101" pitchFamily="2" charset="-122"/>
              </a:rPr>
              <a:t>和</a:t>
            </a:r>
            <a:r>
              <a:rPr lang="zh-CN" sz="2400" b="1">
                <a:ea typeface="宋体" panose="02010600030101010101" pitchFamily="2" charset="-122"/>
              </a:rPr>
              <a:t>非金融资产</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a:t>
            </a:r>
            <a:r>
              <a:rPr lang="zh-CN" sz="2400" b="1">
                <a:ea typeface="宋体" panose="02010600030101010101" pitchFamily="2" charset="-122"/>
              </a:rPr>
              <a:t>债务人将债务转为权益工具</a:t>
            </a:r>
            <a:r>
              <a:rPr lang="zh-CN" sz="2400" b="0">
                <a:ea typeface="宋体" panose="02010600030101010101" pitchFamily="2" charset="-122"/>
              </a:rPr>
              <a:t>。权益工具包括：</a:t>
            </a:r>
            <a:r>
              <a:rPr lang="zh-CN" sz="2400" b="1">
                <a:ea typeface="宋体" panose="02010600030101010101" pitchFamily="2" charset="-122"/>
              </a:rPr>
              <a:t>实收资本</a:t>
            </a:r>
            <a:r>
              <a:rPr lang="zh-CN" sz="2400" b="0">
                <a:ea typeface="宋体" panose="02010600030101010101" pitchFamily="2" charset="-122"/>
              </a:rPr>
              <a:t>、</a:t>
            </a:r>
            <a:r>
              <a:rPr lang="zh-CN" sz="2400" b="1">
                <a:ea typeface="宋体" panose="02010600030101010101" pitchFamily="2" charset="-122"/>
              </a:rPr>
              <a:t>股本</a:t>
            </a:r>
            <a:r>
              <a:rPr lang="zh-CN" sz="2400" b="0">
                <a:ea typeface="宋体" panose="02010600030101010101" pitchFamily="2" charset="-122"/>
              </a:rPr>
              <a:t>、</a:t>
            </a:r>
            <a:r>
              <a:rPr lang="zh-CN" sz="2400" b="1">
                <a:ea typeface="宋体" panose="02010600030101010101" pitchFamily="2" charset="-122"/>
              </a:rPr>
              <a:t>资本公积</a:t>
            </a:r>
            <a:r>
              <a:rPr lang="zh-CN" sz="2400" b="0">
                <a:ea typeface="宋体" panose="02010600030101010101" pitchFamily="2" charset="-122"/>
              </a:rPr>
              <a:t>。</a:t>
            </a:r>
            <a:r>
              <a:rPr lang="en-US" sz="2400" b="0">
                <a:latin typeface="宋体" panose="02010600030101010101" pitchFamily="2" charset="-122"/>
                <a:ea typeface="宋体" panose="02010600030101010101" pitchFamily="2" charset="-122"/>
              </a:rPr>
              <a:t>    3</a:t>
            </a:r>
            <a:r>
              <a:rPr lang="zh-CN" sz="2400" b="0">
                <a:ea typeface="宋体" panose="02010600030101010101" pitchFamily="2" charset="-122"/>
              </a:rPr>
              <a:t>、</a:t>
            </a:r>
            <a:r>
              <a:rPr lang="zh-CN" sz="2400" b="1">
                <a:ea typeface="宋体" panose="02010600030101010101" pitchFamily="2" charset="-122"/>
              </a:rPr>
              <a:t>修改其他条款</a:t>
            </a:r>
            <a:r>
              <a:rPr lang="zh-CN" sz="2400" b="0">
                <a:ea typeface="宋体" panose="02010600030101010101" pitchFamily="2" charset="-122"/>
              </a:rPr>
              <a:t>。包括：</a:t>
            </a:r>
            <a:r>
              <a:rPr lang="zh-CN" sz="2400" b="1">
                <a:ea typeface="宋体" panose="02010600030101010101" pitchFamily="2" charset="-122"/>
              </a:rPr>
              <a:t>调整债务本金</a:t>
            </a:r>
            <a:r>
              <a:rPr lang="zh-CN" sz="2400" b="0">
                <a:ea typeface="宋体" panose="02010600030101010101" pitchFamily="2" charset="-122"/>
              </a:rPr>
              <a:t>、</a:t>
            </a:r>
            <a:r>
              <a:rPr lang="zh-CN" sz="2400" b="1">
                <a:ea typeface="宋体" panose="02010600030101010101" pitchFamily="2" charset="-122"/>
              </a:rPr>
              <a:t>改变债务利息</a:t>
            </a:r>
            <a:r>
              <a:rPr lang="zh-CN" sz="2400" b="0">
                <a:ea typeface="宋体" panose="02010600030101010101" pitchFamily="2" charset="-122"/>
              </a:rPr>
              <a:t>、</a:t>
            </a:r>
            <a:r>
              <a:rPr lang="zh-CN" sz="2400" b="1">
                <a:ea typeface="宋体" panose="02010600030101010101" pitchFamily="2" charset="-122"/>
              </a:rPr>
              <a:t>变更还款期限</a:t>
            </a:r>
            <a:r>
              <a:rPr lang="zh-CN" sz="2400" b="0">
                <a:ea typeface="宋体" panose="02010600030101010101" pitchFamily="2" charset="-122"/>
              </a:rPr>
              <a:t>等。</a:t>
            </a:r>
            <a:r>
              <a:rPr lang="en-US" sz="2400" b="0">
                <a:latin typeface="宋体" panose="02010600030101010101" pitchFamily="2" charset="-122"/>
                <a:ea typeface="宋体" panose="02010600030101010101" pitchFamily="2" charset="-122"/>
              </a:rPr>
              <a:t>    4</a:t>
            </a:r>
            <a:r>
              <a:rPr lang="zh-CN" sz="2400" b="0">
                <a:ea typeface="宋体" panose="02010600030101010101" pitchFamily="2" charset="-122"/>
              </a:rPr>
              <a:t>、</a:t>
            </a:r>
            <a:r>
              <a:rPr lang="zh-CN" sz="2400" b="1">
                <a:ea typeface="宋体" panose="02010600030101010101" pitchFamily="2" charset="-122"/>
              </a:rPr>
              <a:t>组合方式</a:t>
            </a:r>
            <a:r>
              <a:rPr lang="zh-CN" sz="2400" b="0">
                <a:ea typeface="宋体" panose="02010600030101010101" pitchFamily="2" charset="-122"/>
              </a:rPr>
              <a:t>。以上三种方式中一种以上方式的组合清偿债务。</a:t>
            </a:r>
            <a:endParaRPr lang="zh-CN" sz="2400" b="1">
              <a:ea typeface="宋体" panose="02010600030101010101" pitchFamily="2" charset="-122"/>
            </a:endParaRPr>
          </a:p>
          <a:p>
            <a:pPr indent="0" fontAlgn="auto">
              <a:lnSpc>
                <a:spcPct val="150000"/>
              </a:lnSpc>
            </a:pPr>
            <a:r>
              <a:rPr lang="en-US" altLang="zh-CN" sz="2400" b="1">
                <a:ea typeface="宋体" panose="02010600030101010101" pitchFamily="2" charset="-122"/>
              </a:rPr>
              <a:t>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1</a:t>
            </a:r>
            <a:r>
              <a:rPr lang="zh-CN" sz="2400" b="0">
                <a:ea typeface="宋体" panose="02010600030101010101" pitchFamily="2" charset="-122"/>
              </a:rPr>
              <a:t>：</a:t>
            </a:r>
            <a:r>
              <a:rPr lang="zh-CN" sz="2400" b="1">
                <a:ea typeface="宋体" panose="02010600030101010101" pitchFamily="2" charset="-122"/>
              </a:rPr>
              <a:t>债权债务终止确认时，才能确认债务重组损益</a:t>
            </a:r>
            <a:r>
              <a:rPr lang="zh-CN" sz="2400" b="0">
                <a:ea typeface="宋体" panose="02010600030101010101" pitchFamily="2" charset="-122"/>
              </a:rPr>
              <a:t>。（</a:t>
            </a:r>
            <a:r>
              <a:rPr lang="zh-CN" sz="2400" b="1">
                <a:ea typeface="宋体" panose="02010600030101010101" pitchFamily="2" charset="-122"/>
              </a:rPr>
              <a:t>注意区别合同生效日、债权债务终止确认日</a:t>
            </a:r>
            <a:r>
              <a:rPr lang="zh-CN" sz="2400" b="0">
                <a:ea typeface="宋体" panose="02010600030101010101" pitchFamily="2" charset="-122"/>
              </a:rPr>
              <a:t>）</a:t>
            </a:r>
            <a:endParaRPr lang="zh-CN" sz="2400" b="1">
              <a:ea typeface="宋体" panose="02010600030101010101" pitchFamily="2" charset="-122"/>
            </a:endParaRPr>
          </a:p>
          <a:p>
            <a:pPr indent="0" fontAlgn="auto">
              <a:lnSpc>
                <a:spcPct val="150000"/>
              </a:lnSpc>
            </a:pPr>
            <a:r>
              <a:rPr lang="en-US" altLang="zh-CN" sz="2400" b="1">
                <a:ea typeface="宋体" panose="02010600030101010101" pitchFamily="2" charset="-122"/>
              </a:rPr>
              <a:t>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2</a:t>
            </a:r>
            <a:r>
              <a:rPr lang="zh-CN" sz="2400" b="0">
                <a:ea typeface="宋体" panose="02010600030101010101" pitchFamily="2" charset="-122"/>
              </a:rPr>
              <a:t>：对于在报告期间已经开始协商、但在报告期资产负债表</a:t>
            </a:r>
            <a:r>
              <a:rPr lang="zh-CN" sz="2400" b="1">
                <a:ea typeface="宋体" panose="02010600030101010101" pitchFamily="2" charset="-122"/>
              </a:rPr>
              <a:t>日后的债务重组</a:t>
            </a:r>
            <a:r>
              <a:rPr lang="zh-CN" sz="2400" b="0">
                <a:ea typeface="宋体" panose="02010600030101010101" pitchFamily="2" charset="-122"/>
              </a:rPr>
              <a:t>，</a:t>
            </a:r>
            <a:r>
              <a:rPr lang="zh-CN" sz="2400" b="1">
                <a:ea typeface="宋体" panose="02010600030101010101" pitchFamily="2" charset="-122"/>
              </a:rPr>
              <a:t>不属于资产负债表日后调整事项</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custDataLst>
              <p:tags r:id="rId1"/>
            </p:custDataLst>
          </p:nvPr>
        </p:nvPicPr>
        <p:blipFill>
          <a:blip r:embed="rId2"/>
          <a:stretch>
            <a:fillRect/>
          </a:stretch>
        </p:blipFill>
        <p:spPr>
          <a:xfrm>
            <a:off x="145415" y="459740"/>
            <a:ext cx="11870690" cy="6557645"/>
          </a:xfrm>
          <a:prstGeom prst="rect">
            <a:avLst/>
          </a:prstGeom>
        </p:spPr>
      </p:pic>
      <p:sp>
        <p:nvSpPr>
          <p:cNvPr id="100" name="文本框 99"/>
          <p:cNvSpPr txBox="1"/>
          <p:nvPr/>
        </p:nvSpPr>
        <p:spPr>
          <a:xfrm>
            <a:off x="145415" y="0"/>
            <a:ext cx="10175240" cy="460375"/>
          </a:xfrm>
          <a:prstGeom prst="rect">
            <a:avLst/>
          </a:prstGeom>
          <a:noFill/>
          <a:ln w="9525">
            <a:noFill/>
          </a:ln>
        </p:spPr>
        <p:txBody>
          <a:bodyPr wrap="square">
            <a:spAutoFit/>
          </a:bodyPr>
          <a:p>
            <a:pPr indent="0"/>
            <a:r>
              <a:rPr lang="zh-CN" sz="2400" b="0">
                <a:ea typeface="宋体" panose="02010600030101010101" pitchFamily="2" charset="-122"/>
              </a:rPr>
              <a:t>二、</a:t>
            </a:r>
            <a:r>
              <a:rPr lang="zh-CN" sz="2400" b="1">
                <a:ea typeface="宋体" panose="02010600030101010101" pitchFamily="2" charset="-122"/>
              </a:rPr>
              <a:t>以非金融资产清偿债务</a:t>
            </a:r>
            <a:r>
              <a:rPr lang="zh-CN" sz="2400" b="0">
                <a:ea typeface="宋体" panose="02010600030101010101" pitchFamily="2" charset="-122"/>
              </a:rPr>
              <a:t>（</a:t>
            </a:r>
            <a:r>
              <a:rPr lang="zh-CN" sz="2400" b="1">
                <a:ea typeface="宋体" panose="02010600030101010101" pitchFamily="2" charset="-122"/>
              </a:rPr>
              <a:t>包括单项或多项非金融资产</a:t>
            </a:r>
            <a:r>
              <a:rPr lang="zh-CN" sz="2400" b="0">
                <a:ea typeface="宋体" panose="02010600030101010101" pitchFamily="2" charset="-122"/>
              </a:rPr>
              <a:t>）</a:t>
            </a:r>
            <a:endParaRPr lang="zh-CN" altLang="en-US" sz="240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71475" y="2256790"/>
            <a:ext cx="11645265" cy="2306955"/>
          </a:xfrm>
          <a:prstGeom prst="rect">
            <a:avLst/>
          </a:prstGeom>
          <a:noFill/>
          <a:ln w="9525">
            <a:noFill/>
          </a:ln>
        </p:spPr>
        <p:txBody>
          <a:bodyPr wrap="square">
            <a:spAutoFit/>
          </a:bodyPr>
          <a:p>
            <a:pPr indent="266700" fontAlgn="auto">
              <a:lnSpc>
                <a:spcPct val="150000"/>
              </a:lnSpc>
            </a:pPr>
            <a:r>
              <a:rPr lang="en-US" altLang="zh-CN" sz="2400" b="1">
                <a:ea typeface="宋体" panose="02010600030101010101" pitchFamily="2" charset="-122"/>
              </a:rPr>
              <a:t>    </a:t>
            </a:r>
            <a:r>
              <a:rPr lang="zh-CN" sz="2400" b="1">
                <a:ea typeface="宋体" panose="02010600030101010101" pitchFamily="2" charset="-122"/>
              </a:rPr>
              <a:t>解析</a:t>
            </a:r>
            <a:r>
              <a:rPr lang="en-US" sz="2400" b="1">
                <a:latin typeface="宋体" panose="02010600030101010101" pitchFamily="2" charset="-122"/>
                <a:ea typeface="宋体" panose="02010600030101010101" pitchFamily="2" charset="-122"/>
              </a:rPr>
              <a:t>1</a:t>
            </a:r>
            <a:r>
              <a:rPr lang="zh-CN" sz="2400" b="0">
                <a:ea typeface="宋体" panose="02010600030101010101" pitchFamily="2" charset="-122"/>
              </a:rPr>
              <a:t>：</a:t>
            </a:r>
            <a:r>
              <a:rPr lang="zh-CN" sz="2400" b="1">
                <a:ea typeface="宋体" panose="02010600030101010101" pitchFamily="2" charset="-122"/>
              </a:rPr>
              <a:t>债权人</a:t>
            </a:r>
            <a:r>
              <a:rPr lang="zh-CN" sz="2400" b="0">
                <a:ea typeface="宋体" panose="02010600030101010101" pitchFamily="2" charset="-122"/>
              </a:rPr>
              <a:t>受让资产确认模式采用的是“购买交易模式”，即以</a:t>
            </a:r>
            <a:r>
              <a:rPr lang="zh-CN" sz="2400" b="1">
                <a:ea typeface="宋体" panose="02010600030101010101" pitchFamily="2" charset="-122"/>
              </a:rPr>
              <a:t>支付对价公允价值</a:t>
            </a:r>
            <a:r>
              <a:rPr lang="zh-CN" sz="2400" b="0">
                <a:ea typeface="宋体" panose="02010600030101010101" pitchFamily="2" charset="-122"/>
              </a:rPr>
              <a:t>为计量基础。</a:t>
            </a:r>
            <a:r>
              <a:rPr lang="zh-CN" sz="2400" b="1">
                <a:ea typeface="宋体" panose="02010600030101010101" pitchFamily="2" charset="-122"/>
              </a:rPr>
              <a:t>债务人</a:t>
            </a:r>
            <a:r>
              <a:rPr lang="zh-CN" sz="2400" b="0">
                <a:ea typeface="宋体" panose="02010600030101010101" pitchFamily="2" charset="-122"/>
              </a:rPr>
              <a:t>转让资产的公允价值极难获得且需要花费较大成本，因此按</a:t>
            </a:r>
            <a:r>
              <a:rPr lang="zh-CN" sz="2400" b="1">
                <a:ea typeface="宋体" panose="02010600030101010101" pitchFamily="2" charset="-122"/>
              </a:rPr>
              <a:t>账面价值</a:t>
            </a:r>
            <a:r>
              <a:rPr lang="zh-CN" sz="2400" b="0">
                <a:ea typeface="宋体" panose="02010600030101010101" pitchFamily="2" charset="-122"/>
              </a:rPr>
              <a:t>结转。</a:t>
            </a:r>
            <a:endParaRPr lang="zh-CN" sz="2400" b="1">
              <a:ea typeface="宋体" panose="02010600030101010101" pitchFamily="2" charset="-122"/>
            </a:endParaRPr>
          </a:p>
          <a:p>
            <a:pPr indent="266700" fontAlgn="auto">
              <a:lnSpc>
                <a:spcPct val="150000"/>
              </a:lnSpc>
            </a:pPr>
            <a:r>
              <a:rPr lang="en-US" altLang="zh-CN" sz="2400" b="1">
                <a:ea typeface="宋体" panose="02010600030101010101" pitchFamily="2" charset="-122"/>
              </a:rPr>
              <a:t>    </a:t>
            </a:r>
            <a:r>
              <a:rPr lang="zh-CN" sz="2400" b="1">
                <a:ea typeface="宋体" panose="02010600030101010101" pitchFamily="2" charset="-122"/>
              </a:rPr>
              <a:t>解析</a:t>
            </a:r>
            <a:r>
              <a:rPr lang="en-US" sz="2400" b="1">
                <a:latin typeface="宋体" panose="02010600030101010101" pitchFamily="2" charset="-122"/>
                <a:ea typeface="宋体" panose="02010600030101010101" pitchFamily="2" charset="-122"/>
              </a:rPr>
              <a:t>2</a:t>
            </a:r>
            <a:r>
              <a:rPr lang="zh-CN" sz="2400" b="0">
                <a:ea typeface="宋体" panose="02010600030101010101" pitchFamily="2" charset="-122"/>
              </a:rPr>
              <a:t>：</a:t>
            </a:r>
            <a:r>
              <a:rPr lang="zh-CN" sz="2400" b="1">
                <a:ea typeface="宋体" panose="02010600030101010101" pitchFamily="2" charset="-122"/>
              </a:rPr>
              <a:t>债务人不再区分资产处置损益和债务重组损益，一并记入“其他收益”</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11150" y="741045"/>
            <a:ext cx="11569065" cy="5631180"/>
          </a:xfrm>
          <a:prstGeom prst="rect">
            <a:avLst/>
          </a:prstGeom>
          <a:noFill/>
          <a:ln w="9525">
            <a:noFill/>
          </a:ln>
        </p:spPr>
        <p:txBody>
          <a:bodyPr wrap="square">
            <a:spAutoFit/>
          </a:bodyPr>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例】甲公司和乙公司均为增值税一般纳税人。2×22年3月18日，甲公司向乙公司销售商品一批，应收乙公司款项的入账金额为3 660万元。甲公司将该应收款项分类为以摊余成本计量的金融资产。乙公司将该应付账款分类为以摊余成本计量的金融负债。</a:t>
            </a:r>
            <a:r>
              <a:rPr lang="zh-CN" sz="2400" b="1">
                <a:ea typeface="宋体" panose="02010600030101010101" pitchFamily="2" charset="-122"/>
              </a:rPr>
              <a:t>4月18日</a:t>
            </a:r>
            <a:r>
              <a:rPr lang="zh-CN" sz="2400" b="0">
                <a:ea typeface="宋体" panose="02010600030101010101" pitchFamily="2" charset="-122"/>
              </a:rPr>
              <a:t>，甲公司应收乙公司账款3 660万元已逾期，</a:t>
            </a:r>
            <a:r>
              <a:rPr lang="zh-CN" sz="2400" b="1">
                <a:ea typeface="宋体" panose="02010600030101010101" pitchFamily="2" charset="-122"/>
              </a:rPr>
              <a:t>经协商决定进行债务重组（合同生效日）</a:t>
            </a:r>
            <a:r>
              <a:rPr lang="zh-CN" sz="2400" b="0">
                <a:ea typeface="宋体" panose="02010600030101010101" pitchFamily="2" charset="-122"/>
              </a:rPr>
              <a:t>。乙公司以一项固定资产（设备）抵偿上述债务，该项设备的原价为2 850万元，已计提折旧50万元。</a:t>
            </a:r>
            <a:r>
              <a:rPr lang="zh-CN" sz="2400" b="1">
                <a:ea typeface="宋体" panose="02010600030101010101" pitchFamily="2" charset="-122"/>
              </a:rPr>
              <a:t>5月18日，双方办理完成该资产转让手续（债权债务终止确认日）</a:t>
            </a:r>
            <a:r>
              <a:rPr lang="zh-CN" sz="2400" b="0">
                <a:ea typeface="宋体" panose="02010600030101010101" pitchFamily="2" charset="-122"/>
              </a:rPr>
              <a:t>，甲公司该项</a:t>
            </a:r>
            <a:r>
              <a:rPr lang="zh-CN" sz="2400" b="1">
                <a:ea typeface="宋体" panose="02010600030101010101" pitchFamily="2" charset="-122"/>
              </a:rPr>
              <a:t>应收账款当日的公允价值为3 390万元（含税）</a:t>
            </a:r>
            <a:r>
              <a:rPr lang="zh-CN" sz="2400" b="0">
                <a:ea typeface="宋体" panose="02010600030101010101" pitchFamily="2" charset="-122"/>
              </a:rPr>
              <a:t>。甲公司已对该债权计提坏账准备20万元。甲公司为取得固定资产支付运杂费6万元。乙公司开出增值税专用发票，</a:t>
            </a:r>
            <a:r>
              <a:rPr lang="zh-CN" sz="2400" b="1">
                <a:ea typeface="宋体" panose="02010600030101010101" pitchFamily="2" charset="-122"/>
              </a:rPr>
              <a:t>增值税为440.7万元</a:t>
            </a:r>
            <a:r>
              <a:rPr lang="zh-CN" sz="2400" b="0">
                <a:ea typeface="宋体" panose="02010600030101010101" pitchFamily="2" charset="-122"/>
              </a:rPr>
              <a:t>。</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要求：编制</a:t>
            </a:r>
            <a:r>
              <a:rPr lang="zh-CN" sz="2400" b="1">
                <a:ea typeface="宋体" panose="02010600030101010101" pitchFamily="2" charset="-122"/>
              </a:rPr>
              <a:t>2×22年5月18日</a:t>
            </a:r>
            <a:r>
              <a:rPr lang="zh-CN" sz="2400" b="0">
                <a:ea typeface="宋体" panose="02010600030101010101" pitchFamily="2" charset="-122"/>
              </a:rPr>
              <a:t>债务重组双方的会计分录。</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12420" y="1549400"/>
            <a:ext cx="11660505" cy="3969385"/>
          </a:xfrm>
          <a:prstGeom prst="rect">
            <a:avLst/>
          </a:prstGeom>
          <a:noFill/>
          <a:ln w="9525">
            <a:noFill/>
          </a:ln>
        </p:spPr>
        <p:txBody>
          <a:bodyPr wrap="square">
            <a:spAutoFit/>
          </a:bodyPr>
          <a:p>
            <a:pPr indent="0" fontAlgn="auto">
              <a:lnSpc>
                <a:spcPct val="150000"/>
              </a:lnSpc>
            </a:pPr>
            <a:r>
              <a:rPr lang="zh-CN" sz="2400" b="1">
                <a:solidFill>
                  <a:srgbClr val="333333"/>
                </a:solidFill>
                <a:ea typeface="宋体" panose="02010600030101010101" pitchFamily="2" charset="-122"/>
              </a:rPr>
              <a:t>甲公司（债权人）</a:t>
            </a:r>
            <a:r>
              <a:rPr lang="zh-CN" sz="2400" b="0">
                <a:solidFill>
                  <a:srgbClr val="333333"/>
                </a:solidFill>
                <a:ea typeface="宋体" panose="02010600030101010101" pitchFamily="2" charset="-122"/>
              </a:rPr>
              <a:t>：借：固定资产　　　　　　2 955.3（3 390</a:t>
            </a:r>
            <a:r>
              <a:rPr lang="zh-CN" sz="2400" b="1">
                <a:solidFill>
                  <a:srgbClr val="333333"/>
                </a:solidFill>
                <a:ea typeface="宋体" panose="02010600030101010101" pitchFamily="2" charset="-122"/>
              </a:rPr>
              <a:t>－</a:t>
            </a:r>
            <a:r>
              <a:rPr lang="en-US" sz="2400" b="1">
                <a:solidFill>
                  <a:srgbClr val="333333"/>
                </a:solidFill>
                <a:latin typeface="宋体" panose="02010600030101010101" pitchFamily="2" charset="-122"/>
                <a:ea typeface="宋体" panose="02010600030101010101" pitchFamily="2" charset="-122"/>
              </a:rPr>
              <a:t>440.7</a:t>
            </a:r>
            <a:r>
              <a:rPr lang="zh-CN" sz="2400" b="0">
                <a:solidFill>
                  <a:srgbClr val="333333"/>
                </a:solidFill>
                <a:ea typeface="宋体" panose="02010600030101010101" pitchFamily="2" charset="-122"/>
              </a:rPr>
              <a:t>＋</a:t>
            </a:r>
            <a:r>
              <a:rPr lang="en-US" sz="2400" b="0">
                <a:solidFill>
                  <a:srgbClr val="333333"/>
                </a:solidFill>
                <a:latin typeface="宋体" panose="02010600030101010101" pitchFamily="2" charset="-122"/>
                <a:ea typeface="宋体" panose="02010600030101010101" pitchFamily="2" charset="-122"/>
              </a:rPr>
              <a:t>6</a:t>
            </a:r>
            <a:r>
              <a:rPr lang="zh-CN" sz="2400" b="0">
                <a:solidFill>
                  <a:srgbClr val="333333"/>
                </a:solidFill>
                <a:ea typeface="宋体" panose="02010600030101010101" pitchFamily="2" charset="-122"/>
              </a:rPr>
              <a:t>）　　　　</a:t>
            </a:r>
            <a:r>
              <a:rPr lang="en-US" altLang="zh-CN" sz="2400" b="0">
                <a:solidFill>
                  <a:srgbClr val="333333"/>
                </a:solidFill>
                <a:ea typeface="宋体" panose="02010600030101010101" pitchFamily="2" charset="-122"/>
              </a:rPr>
              <a:t>  </a:t>
            </a:r>
            <a:endParaRPr lang="en-US" altLang="zh-CN" sz="2400" b="0">
              <a:solidFill>
                <a:srgbClr val="333333"/>
              </a:solidFill>
              <a:ea typeface="宋体" panose="02010600030101010101" pitchFamily="2" charset="-122"/>
            </a:endParaRPr>
          </a:p>
          <a:p>
            <a:pPr indent="0" fontAlgn="auto">
              <a:lnSpc>
                <a:spcPct val="150000"/>
              </a:lnSpc>
            </a:pP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应交税费—应交增值税（</a:t>
            </a:r>
            <a:r>
              <a:rPr lang="zh-CN" sz="2400" b="1">
                <a:solidFill>
                  <a:srgbClr val="333333"/>
                </a:solidFill>
                <a:ea typeface="宋体" panose="02010600030101010101" pitchFamily="2" charset="-122"/>
              </a:rPr>
              <a:t>进项税额</a:t>
            </a:r>
            <a:r>
              <a:rPr lang="zh-CN" sz="2400" b="0">
                <a:solidFill>
                  <a:srgbClr val="333333"/>
                </a:solidFill>
                <a:ea typeface="宋体" panose="02010600030101010101" pitchFamily="2" charset="-122"/>
              </a:rPr>
              <a:t>）</a:t>
            </a:r>
            <a:r>
              <a:rPr lang="en-US" sz="2400" b="0">
                <a:solidFill>
                  <a:srgbClr val="333333"/>
                </a:solidFill>
                <a:latin typeface="宋体" panose="02010600030101010101" pitchFamily="2" charset="-122"/>
                <a:ea typeface="宋体" panose="02010600030101010101" pitchFamily="2" charset="-122"/>
              </a:rPr>
              <a:t>440.7</a:t>
            </a:r>
            <a:r>
              <a:rPr lang="zh-CN" sz="2400" b="0">
                <a:solidFill>
                  <a:srgbClr val="333333"/>
                </a:solidFill>
                <a:ea typeface="宋体" panose="02010600030101010101" pitchFamily="2" charset="-122"/>
              </a:rPr>
              <a:t>　　　　</a:t>
            </a:r>
            <a:endParaRPr lang="zh-CN" sz="2400" b="0">
              <a:solidFill>
                <a:srgbClr val="333333"/>
              </a:solidFill>
              <a:ea typeface="宋体" panose="02010600030101010101" pitchFamily="2" charset="-122"/>
            </a:endParaRPr>
          </a:p>
          <a:p>
            <a:pPr indent="0" fontAlgn="auto">
              <a:lnSpc>
                <a:spcPct val="150000"/>
              </a:lnSpc>
            </a:pPr>
            <a:r>
              <a:rPr lang="zh-CN" sz="2400" b="0">
                <a:solidFill>
                  <a:srgbClr val="333333"/>
                </a:solidFill>
                <a:ea typeface="宋体" panose="02010600030101010101" pitchFamily="2" charset="-122"/>
              </a:rPr>
              <a:t> </a:t>
            </a: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坏账准备　　　　　　　　　　　　　</a:t>
            </a:r>
            <a:r>
              <a:rPr lang="en-US" sz="2400" b="0">
                <a:solidFill>
                  <a:srgbClr val="333333"/>
                </a:solidFill>
                <a:latin typeface="宋体" panose="02010600030101010101" pitchFamily="2" charset="-122"/>
                <a:ea typeface="宋体" panose="02010600030101010101" pitchFamily="2" charset="-122"/>
              </a:rPr>
              <a:t>20</a:t>
            </a:r>
            <a:r>
              <a:rPr lang="zh-CN" sz="2400" b="0">
                <a:solidFill>
                  <a:srgbClr val="333333"/>
                </a:solidFill>
                <a:ea typeface="宋体" panose="02010600030101010101" pitchFamily="2" charset="-122"/>
              </a:rPr>
              <a:t>　　　　</a:t>
            </a:r>
            <a:endParaRPr lang="zh-CN" sz="2400" b="0">
              <a:solidFill>
                <a:srgbClr val="333333"/>
              </a:solidFill>
              <a:ea typeface="宋体" panose="02010600030101010101" pitchFamily="2" charset="-122"/>
            </a:endParaRPr>
          </a:p>
          <a:p>
            <a:pPr indent="0" fontAlgn="auto">
              <a:lnSpc>
                <a:spcPct val="150000"/>
              </a:lnSpc>
            </a:pPr>
            <a:r>
              <a:rPr lang="zh-CN" sz="2400" b="0">
                <a:solidFill>
                  <a:srgbClr val="333333"/>
                </a:solidFill>
                <a:ea typeface="宋体" panose="02010600030101010101" pitchFamily="2" charset="-122"/>
              </a:rPr>
              <a:t> </a:t>
            </a:r>
            <a:r>
              <a:rPr lang="en-US" altLang="zh-CN" sz="2400" b="0">
                <a:solidFill>
                  <a:srgbClr val="333333"/>
                </a:solidFill>
                <a:ea typeface="宋体" panose="02010600030101010101" pitchFamily="2" charset="-122"/>
              </a:rPr>
              <a:t>      </a:t>
            </a:r>
            <a:r>
              <a:rPr lang="zh-CN" sz="2400" b="1">
                <a:solidFill>
                  <a:srgbClr val="333333"/>
                </a:solidFill>
                <a:ea typeface="宋体" panose="02010600030101010101" pitchFamily="2" charset="-122"/>
              </a:rPr>
              <a:t>投资收益</a:t>
            </a:r>
            <a:r>
              <a:rPr lang="zh-CN" sz="2400" b="0">
                <a:solidFill>
                  <a:srgbClr val="333333"/>
                </a:solidFill>
                <a:ea typeface="宋体" panose="02010600030101010101" pitchFamily="2" charset="-122"/>
              </a:rPr>
              <a:t>　　　　　　　　　　　　</a:t>
            </a:r>
            <a:r>
              <a:rPr lang="en-US" sz="2400" b="0">
                <a:solidFill>
                  <a:srgbClr val="333333"/>
                </a:solidFill>
                <a:latin typeface="宋体" panose="02010600030101010101" pitchFamily="2" charset="-122"/>
                <a:ea typeface="宋体" panose="02010600030101010101" pitchFamily="2" charset="-122"/>
              </a:rPr>
              <a:t> </a:t>
            </a:r>
            <a:r>
              <a:rPr lang="zh-CN" sz="2400" b="0">
                <a:solidFill>
                  <a:srgbClr val="333333"/>
                </a:solidFill>
                <a:ea typeface="宋体" panose="02010600030101010101" pitchFamily="2" charset="-122"/>
              </a:rPr>
              <a:t>250（差额）[3390－（3660－20）]</a:t>
            </a:r>
            <a:endParaRPr lang="zh-CN" sz="2400" b="0">
              <a:solidFill>
                <a:srgbClr val="333333"/>
              </a:solidFill>
              <a:ea typeface="宋体" panose="02010600030101010101" pitchFamily="2" charset="-122"/>
            </a:endParaRPr>
          </a:p>
          <a:p>
            <a:pPr indent="0" fontAlgn="auto">
              <a:lnSpc>
                <a:spcPct val="150000"/>
              </a:lnSpc>
            </a:pPr>
            <a:r>
              <a:rPr lang="zh-CN" sz="2400" b="0">
                <a:solidFill>
                  <a:srgbClr val="333333"/>
                </a:solidFill>
                <a:ea typeface="宋体" panose="02010600030101010101" pitchFamily="2" charset="-122"/>
              </a:rPr>
              <a:t> </a:t>
            </a:r>
            <a:r>
              <a:rPr lang="en-US" altLang="zh-CN" sz="2400" b="0">
                <a:solidFill>
                  <a:srgbClr val="333333"/>
                </a:solidFill>
                <a:ea typeface="宋体" panose="02010600030101010101" pitchFamily="2" charset="-122"/>
              </a:rPr>
              <a:t>       贷：应收账款　　　　　　 　　　　　　　3 660</a:t>
            </a:r>
            <a:endParaRPr lang="en-US" altLang="zh-CN" sz="2400" b="0">
              <a:solidFill>
                <a:srgbClr val="333333"/>
              </a:solidFill>
              <a:ea typeface="宋体" panose="02010600030101010101" pitchFamily="2" charset="-122"/>
            </a:endParaRPr>
          </a:p>
          <a:p>
            <a:pPr indent="0" fontAlgn="auto">
              <a:lnSpc>
                <a:spcPct val="150000"/>
              </a:lnSpc>
            </a:pPr>
            <a:r>
              <a:rPr lang="zh-CN" sz="2400" b="0">
                <a:solidFill>
                  <a:srgbClr val="333333"/>
                </a:solidFill>
                <a:ea typeface="宋体" panose="02010600030101010101" pitchFamily="2" charset="-122"/>
              </a:rPr>
              <a:t>　　　　银行存款　　　　　　　　 　　　　　　　6　　　　</a:t>
            </a:r>
            <a:r>
              <a:rPr lang="en-US" altLang="zh-CN" sz="2400" b="0">
                <a:solidFill>
                  <a:srgbClr val="333333"/>
                </a:solidFill>
                <a:ea typeface="宋体" panose="02010600030101010101" pitchFamily="2" charset="-122"/>
              </a:rPr>
              <a:t>          </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14045" y="1124585"/>
            <a:ext cx="11160760" cy="4523105"/>
          </a:xfrm>
          <a:prstGeom prst="rect">
            <a:avLst/>
          </a:prstGeom>
          <a:noFill/>
          <a:ln w="9525">
            <a:noFill/>
          </a:ln>
        </p:spPr>
        <p:txBody>
          <a:bodyPr wrap="square">
            <a:spAutoFit/>
          </a:bodyPr>
          <a:p>
            <a:pPr indent="0" fontAlgn="auto">
              <a:lnSpc>
                <a:spcPct val="150000"/>
              </a:lnSpc>
            </a:pPr>
            <a:r>
              <a:rPr lang="zh-CN" sz="2400" b="1">
                <a:solidFill>
                  <a:srgbClr val="333333"/>
                </a:solidFill>
                <a:ea typeface="宋体" panose="02010600030101010101" pitchFamily="2" charset="-122"/>
              </a:rPr>
              <a:t>乙公司（债务人）</a:t>
            </a:r>
            <a:r>
              <a:rPr lang="zh-CN" sz="2400" b="0">
                <a:solidFill>
                  <a:srgbClr val="333333"/>
                </a:solidFill>
                <a:ea typeface="宋体" panose="02010600030101010101" pitchFamily="2" charset="-122"/>
              </a:rPr>
              <a:t>：借：固定资产清理　</a:t>
            </a:r>
            <a:r>
              <a:rPr lang="en-US" sz="2400" b="1">
                <a:solidFill>
                  <a:srgbClr val="333333"/>
                </a:solidFill>
                <a:latin typeface="宋体" panose="02010600030101010101" pitchFamily="2" charset="-122"/>
                <a:ea typeface="宋体" panose="02010600030101010101" pitchFamily="2" charset="-122"/>
              </a:rPr>
              <a:t>2 800</a:t>
            </a:r>
            <a:r>
              <a:rPr lang="zh-CN" sz="2400" b="0">
                <a:solidFill>
                  <a:srgbClr val="333333"/>
                </a:solidFill>
                <a:ea typeface="宋体" panose="02010600030101010101" pitchFamily="2" charset="-122"/>
              </a:rPr>
              <a:t>（差额）　　　　</a:t>
            </a:r>
            <a:endParaRPr lang="zh-CN" sz="2400" b="0">
              <a:solidFill>
                <a:srgbClr val="333333"/>
              </a:solidFill>
              <a:ea typeface="宋体" panose="02010600030101010101" pitchFamily="2" charset="-122"/>
            </a:endParaRPr>
          </a:p>
          <a:p>
            <a:pPr indent="0" fontAlgn="auto">
              <a:lnSpc>
                <a:spcPct val="150000"/>
              </a:lnSpc>
            </a:pP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累计折旧　　　</a:t>
            </a:r>
            <a:r>
              <a:rPr lang="en-US" sz="2400" b="0">
                <a:solidFill>
                  <a:srgbClr val="333333"/>
                </a:solidFill>
                <a:latin typeface="宋体" panose="02010600030101010101" pitchFamily="2" charset="-122"/>
                <a:ea typeface="宋体" panose="02010600030101010101" pitchFamily="2" charset="-122"/>
              </a:rPr>
              <a:t> </a:t>
            </a:r>
            <a:r>
              <a:rPr lang="zh-CN" sz="2400" b="0">
                <a:solidFill>
                  <a:srgbClr val="333333"/>
                </a:solidFill>
                <a:ea typeface="宋体" panose="02010600030101010101" pitchFamily="2" charset="-122"/>
              </a:rPr>
              <a:t>　</a:t>
            </a:r>
            <a:r>
              <a:rPr lang="en-US" sz="2400" b="0">
                <a:solidFill>
                  <a:srgbClr val="333333"/>
                </a:solidFill>
                <a:latin typeface="宋体" panose="02010600030101010101" pitchFamily="2" charset="-122"/>
                <a:ea typeface="宋体" panose="02010600030101010101" pitchFamily="2" charset="-122"/>
              </a:rPr>
              <a:t>50</a:t>
            </a:r>
            <a:r>
              <a:rPr lang="zh-CN" sz="2400" b="0">
                <a:solidFill>
                  <a:srgbClr val="333333"/>
                </a:solidFill>
                <a:ea typeface="宋体" panose="02010600030101010101" pitchFamily="2" charset="-122"/>
              </a:rPr>
              <a:t>　　　　</a:t>
            </a:r>
            <a:endParaRPr lang="zh-CN" sz="2400" b="0">
              <a:solidFill>
                <a:srgbClr val="333333"/>
              </a:solidFill>
              <a:ea typeface="宋体" panose="02010600030101010101" pitchFamily="2" charset="-122"/>
            </a:endParaRPr>
          </a:p>
          <a:p>
            <a:pPr indent="0" fontAlgn="auto">
              <a:lnSpc>
                <a:spcPct val="150000"/>
              </a:lnSpc>
            </a:pP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贷：固定资产　　　　</a:t>
            </a:r>
            <a:r>
              <a:rPr lang="en-US" sz="2400" b="0">
                <a:solidFill>
                  <a:srgbClr val="333333"/>
                </a:solidFill>
                <a:latin typeface="宋体" panose="02010600030101010101" pitchFamily="2" charset="-122"/>
                <a:ea typeface="宋体" panose="02010600030101010101" pitchFamily="2" charset="-122"/>
              </a:rPr>
              <a:t>2 850</a:t>
            </a:r>
            <a:r>
              <a:rPr lang="zh-CN" sz="2400" b="0">
                <a:solidFill>
                  <a:srgbClr val="333333"/>
                </a:solidFill>
                <a:ea typeface="宋体" panose="02010600030101010101" pitchFamily="2" charset="-122"/>
              </a:rPr>
              <a:t>　　</a:t>
            </a:r>
            <a:endParaRPr lang="zh-CN" sz="2400" b="0">
              <a:solidFill>
                <a:srgbClr val="333333"/>
              </a:solidFill>
              <a:ea typeface="宋体" panose="02010600030101010101" pitchFamily="2" charset="-122"/>
            </a:endParaRPr>
          </a:p>
          <a:p>
            <a:pPr indent="0" fontAlgn="auto">
              <a:lnSpc>
                <a:spcPct val="150000"/>
              </a:lnSpc>
            </a:pPr>
            <a:r>
              <a:rPr lang="zh-CN" sz="2400" b="0">
                <a:solidFill>
                  <a:srgbClr val="333333"/>
                </a:solidFill>
                <a:ea typeface="宋体" panose="02010600030101010101" pitchFamily="2" charset="-122"/>
              </a:rPr>
              <a:t>借：应付账款　　　　　　　　　　3 660（账面价值）　　　　</a:t>
            </a:r>
            <a:endParaRPr lang="zh-CN" sz="2400" b="0">
              <a:solidFill>
                <a:srgbClr val="333333"/>
              </a:solidFill>
              <a:ea typeface="宋体" panose="02010600030101010101" pitchFamily="2" charset="-122"/>
            </a:endParaRPr>
          </a:p>
          <a:p>
            <a:pPr indent="0" fontAlgn="auto">
              <a:lnSpc>
                <a:spcPct val="150000"/>
              </a:lnSpc>
            </a:pP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贷：固定资产清理　　　　　　　　　　</a:t>
            </a:r>
            <a:r>
              <a:rPr lang="en-US" sz="2400" b="1">
                <a:solidFill>
                  <a:srgbClr val="333333"/>
                </a:solidFill>
                <a:latin typeface="宋体" panose="02010600030101010101" pitchFamily="2" charset="-122"/>
                <a:ea typeface="宋体" panose="02010600030101010101" pitchFamily="2" charset="-122"/>
              </a:rPr>
              <a:t>2 800</a:t>
            </a:r>
            <a:r>
              <a:rPr lang="zh-CN" sz="2400" b="0">
                <a:solidFill>
                  <a:srgbClr val="333333"/>
                </a:solidFill>
                <a:ea typeface="宋体" panose="02010600030101010101" pitchFamily="2" charset="-122"/>
              </a:rPr>
              <a:t>（账面价值）　　　　　　</a:t>
            </a:r>
            <a:endParaRPr lang="zh-CN" sz="2400" b="0">
              <a:solidFill>
                <a:srgbClr val="333333"/>
              </a:solidFill>
              <a:ea typeface="宋体" panose="02010600030101010101" pitchFamily="2" charset="-122"/>
            </a:endParaRPr>
          </a:p>
          <a:p>
            <a:pPr indent="0" fontAlgn="auto">
              <a:lnSpc>
                <a:spcPct val="150000"/>
              </a:lnSpc>
            </a:pPr>
            <a:r>
              <a:rPr lang="en-US" altLang="zh-CN" sz="2400" b="0">
                <a:solidFill>
                  <a:srgbClr val="333333"/>
                </a:solidFill>
                <a:ea typeface="宋体" panose="02010600030101010101" pitchFamily="2" charset="-122"/>
              </a:rPr>
              <a:t>              </a:t>
            </a:r>
            <a:r>
              <a:rPr lang="zh-CN" sz="2400" b="0">
                <a:solidFill>
                  <a:srgbClr val="333333"/>
                </a:solidFill>
                <a:ea typeface="宋体" panose="02010600030101010101" pitchFamily="2" charset="-122"/>
              </a:rPr>
              <a:t>应交税费—应交增值税（</a:t>
            </a:r>
            <a:r>
              <a:rPr lang="zh-CN" sz="2400" b="1">
                <a:solidFill>
                  <a:srgbClr val="333333"/>
                </a:solidFill>
                <a:ea typeface="宋体" panose="02010600030101010101" pitchFamily="2" charset="-122"/>
              </a:rPr>
              <a:t>销项税额</a:t>
            </a:r>
            <a:r>
              <a:rPr lang="zh-CN" sz="2400" b="0">
                <a:solidFill>
                  <a:srgbClr val="333333"/>
                </a:solidFill>
                <a:ea typeface="宋体" panose="02010600030101010101" pitchFamily="2" charset="-122"/>
              </a:rPr>
              <a:t>）</a:t>
            </a:r>
            <a:r>
              <a:rPr lang="en-US" sz="2400" b="0">
                <a:solidFill>
                  <a:srgbClr val="333333"/>
                </a:solidFill>
                <a:latin typeface="宋体" panose="02010600030101010101" pitchFamily="2" charset="-122"/>
                <a:ea typeface="宋体" panose="02010600030101010101" pitchFamily="2" charset="-122"/>
              </a:rPr>
              <a:t>440.7</a:t>
            </a:r>
            <a:r>
              <a:rPr lang="zh-CN" sz="2400" b="0">
                <a:solidFill>
                  <a:srgbClr val="333333"/>
                </a:solidFill>
                <a:ea typeface="宋体" panose="02010600030101010101" pitchFamily="2" charset="-122"/>
              </a:rPr>
              <a:t>　　　　　　</a:t>
            </a:r>
            <a:endParaRPr lang="zh-CN" sz="2400" b="0">
              <a:solidFill>
                <a:srgbClr val="333333"/>
              </a:solidFill>
              <a:ea typeface="宋体" panose="02010600030101010101" pitchFamily="2" charset="-122"/>
            </a:endParaRPr>
          </a:p>
          <a:p>
            <a:pPr indent="0" fontAlgn="auto">
              <a:lnSpc>
                <a:spcPct val="150000"/>
              </a:lnSpc>
            </a:pPr>
            <a:r>
              <a:rPr lang="en-US" altLang="zh-CN" sz="2400" b="1">
                <a:solidFill>
                  <a:srgbClr val="333333"/>
                </a:solidFill>
                <a:ea typeface="宋体" panose="02010600030101010101" pitchFamily="2" charset="-122"/>
              </a:rPr>
              <a:t>              </a:t>
            </a:r>
            <a:r>
              <a:rPr lang="zh-CN" sz="2400" b="1">
                <a:solidFill>
                  <a:srgbClr val="333333"/>
                </a:solidFill>
                <a:ea typeface="宋体" panose="02010600030101010101" pitchFamily="2" charset="-122"/>
              </a:rPr>
              <a:t>其他收益</a:t>
            </a:r>
            <a:r>
              <a:rPr lang="zh-CN" sz="2400" b="0">
                <a:solidFill>
                  <a:srgbClr val="333333"/>
                </a:solidFill>
                <a:ea typeface="宋体" panose="02010600030101010101" pitchFamily="2" charset="-122"/>
              </a:rPr>
              <a:t>—债务重组收益　　　　　419.3（差额）</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文本框 24"/>
          <p:cNvSpPr txBox="1"/>
          <p:nvPr/>
        </p:nvSpPr>
        <p:spPr>
          <a:xfrm>
            <a:off x="3775710" y="2028825"/>
            <a:ext cx="4641215" cy="706755"/>
          </a:xfrm>
          <a:prstGeom prst="rect">
            <a:avLst/>
          </a:prstGeom>
          <a:noFill/>
        </p:spPr>
        <p:txBody>
          <a:bodyPr wrap="square" rtlCol="0" anchor="t">
            <a:spAutoFit/>
          </a:bodyPr>
          <a:p>
            <a:pPr algn="ctr"/>
            <a:r>
              <a:rPr lang="en-US" sz="4000" b="1">
                <a:solidFill>
                  <a:srgbClr val="788C8C"/>
                </a:solidFill>
                <a:latin typeface="汉仪中黑S" panose="00020600040101010101" charset="-122"/>
                <a:ea typeface="汉仪中黑S" panose="00020600040101010101" charset="-122"/>
              </a:rPr>
              <a:t>PART   04</a:t>
            </a:r>
            <a:endParaRPr lang="en-US" altLang="zh-CN" sz="4000" b="1">
              <a:solidFill>
                <a:srgbClr val="788C8C"/>
              </a:solidFill>
              <a:latin typeface="汉仪中黑S" panose="00020600040101010101" charset="-122"/>
              <a:ea typeface="汉仪中黑S" panose="00020600040101010101" charset="-122"/>
            </a:endParaRPr>
          </a:p>
        </p:txBody>
      </p:sp>
      <p:sp>
        <p:nvSpPr>
          <p:cNvPr id="100" name="文本框 99"/>
          <p:cNvSpPr txBox="1"/>
          <p:nvPr/>
        </p:nvSpPr>
        <p:spPr>
          <a:xfrm>
            <a:off x="189865" y="3423920"/>
            <a:ext cx="11509375" cy="1014730"/>
          </a:xfrm>
          <a:prstGeom prst="rect">
            <a:avLst/>
          </a:prstGeom>
          <a:noFill/>
          <a:ln w="9525">
            <a:noFill/>
          </a:ln>
        </p:spPr>
        <p:txBody>
          <a:bodyPr wrap="square">
            <a:spAutoFit/>
          </a:bodyPr>
          <a:p>
            <a:pPr indent="0" algn="ctr"/>
            <a:r>
              <a:rPr lang="en-US" sz="6000" b="1">
                <a:solidFill>
                  <a:srgbClr val="788C8C"/>
                </a:solidFill>
                <a:latin typeface="汉仪中黑S" panose="00020600040101010101" charset="-122"/>
                <a:ea typeface="汉仪中黑S" panose="00020600040101010101" charset="-122"/>
              </a:rPr>
              <a:t>第</a:t>
            </a:r>
            <a:r>
              <a:rPr lang="zh-CN" altLang="en-US" sz="6000" b="1">
                <a:solidFill>
                  <a:srgbClr val="788C8C"/>
                </a:solidFill>
                <a:latin typeface="汉仪中黑S" panose="00020600040101010101" charset="-122"/>
                <a:ea typeface="汉仪中黑S" panose="00020600040101010101" charset="-122"/>
              </a:rPr>
              <a:t>四</a:t>
            </a:r>
            <a:r>
              <a:rPr lang="en-US" sz="6000" b="1">
                <a:solidFill>
                  <a:srgbClr val="788C8C"/>
                </a:solidFill>
                <a:latin typeface="汉仪中黑S" panose="00020600040101010101" charset="-122"/>
                <a:ea typeface="汉仪中黑S" panose="00020600040101010101" charset="-122"/>
              </a:rPr>
              <a:t>讲　新租赁准则要点</a:t>
            </a:r>
            <a:endParaRPr lang="en-US" sz="6000" b="1">
              <a:solidFill>
                <a:srgbClr val="788C8C"/>
              </a:solidFill>
              <a:latin typeface="汉仪中黑S" panose="00020600040101010101" charset="-122"/>
              <a:ea typeface="汉仪中黑S" panose="0002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334645" y="4189730"/>
            <a:ext cx="3652520" cy="2402205"/>
            <a:chOff x="10948" y="3703"/>
            <a:chExt cx="5752" cy="3783"/>
          </a:xfrm>
        </p:grpSpPr>
        <p:sp>
          <p:nvSpPr>
            <p:cNvPr id="6" name="矩形 5"/>
            <p:cNvSpPr/>
            <p:nvPr/>
          </p:nvSpPr>
          <p:spPr>
            <a:xfrm>
              <a:off x="11591" y="3703"/>
              <a:ext cx="5109" cy="3454"/>
            </a:xfrm>
            <a:prstGeom prst="rect">
              <a:avLst/>
            </a:pr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 name="图片 4" descr="apple-2568755__340"/>
            <p:cNvPicPr>
              <a:picLocks noChangeAspect="1"/>
            </p:cNvPicPr>
            <p:nvPr/>
          </p:nvPicPr>
          <p:blipFill>
            <a:blip r:embed="rId1"/>
            <a:stretch>
              <a:fillRect/>
            </a:stretch>
          </p:blipFill>
          <p:spPr>
            <a:xfrm>
              <a:off x="10948" y="4153"/>
              <a:ext cx="5193" cy="3333"/>
            </a:xfrm>
            <a:prstGeom prst="rect">
              <a:avLst/>
            </a:prstGeom>
            <a:ln w="63500">
              <a:solidFill>
                <a:srgbClr val="9EB2AC"/>
              </a:solidFill>
            </a:ln>
          </p:spPr>
        </p:pic>
      </p:grpSp>
      <p:sp>
        <p:nvSpPr>
          <p:cNvPr id="100" name="文本框 99"/>
          <p:cNvSpPr txBox="1"/>
          <p:nvPr/>
        </p:nvSpPr>
        <p:spPr>
          <a:xfrm>
            <a:off x="4829810" y="1472882"/>
            <a:ext cx="5080000" cy="3969385"/>
          </a:xfrm>
          <a:prstGeom prst="rect">
            <a:avLst/>
          </a:prstGeom>
          <a:noFill/>
          <a:ln w="9525">
            <a:noFill/>
          </a:ln>
        </p:spPr>
        <p:txBody>
          <a:bodyPr wrap="square">
            <a:spAutoFit/>
          </a:bodyPr>
          <a:p>
            <a:pPr indent="0" fontAlgn="auto">
              <a:lnSpc>
                <a:spcPct val="150000"/>
              </a:lnSpc>
            </a:pPr>
            <a:r>
              <a:rPr lang="zh-CN" sz="2800" b="1">
                <a:ea typeface="宋体" panose="02010600030101010101" pitchFamily="2" charset="-122"/>
              </a:rPr>
              <a:t>一、概述</a:t>
            </a:r>
            <a:endParaRPr lang="zh-CN" sz="2800" b="0">
              <a:ea typeface="宋体" panose="02010600030101010101" pitchFamily="2" charset="-122"/>
            </a:endParaRPr>
          </a:p>
          <a:p>
            <a:pPr indent="0" fontAlgn="auto">
              <a:lnSpc>
                <a:spcPct val="150000"/>
              </a:lnSpc>
            </a:pPr>
            <a:r>
              <a:rPr lang="en-US" altLang="zh-CN" sz="2800" b="0">
                <a:ea typeface="宋体" panose="02010600030101010101" pitchFamily="2" charset="-122"/>
              </a:rPr>
              <a:t>        </a:t>
            </a:r>
            <a:r>
              <a:rPr lang="zh-CN" sz="2800" b="0">
                <a:ea typeface="宋体" panose="02010600030101010101" pitchFamily="2" charset="-122"/>
              </a:rPr>
              <a:t>出租人区分融资租赁和经营租赁。承租人除短期租赁和低价值资产租赁采用简化处理外，实行统一核算模型，确认使用资产和租赁负债。</a:t>
            </a:r>
            <a:endParaRPr lang="zh-CN" altLang="en-US" sz="280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2" name="组合 31"/>
          <p:cNvGrpSpPr/>
          <p:nvPr/>
        </p:nvGrpSpPr>
        <p:grpSpPr>
          <a:xfrm rot="0">
            <a:off x="995045" y="2028825"/>
            <a:ext cx="10702290" cy="1628775"/>
            <a:chOff x="1556" y="2660"/>
            <a:chExt cx="16854" cy="2565"/>
          </a:xfrm>
        </p:grpSpPr>
        <p:sp>
          <p:nvSpPr>
            <p:cNvPr id="23" name="文本框 22"/>
            <p:cNvSpPr txBox="1"/>
            <p:nvPr/>
          </p:nvSpPr>
          <p:spPr>
            <a:xfrm>
              <a:off x="1556" y="3773"/>
              <a:ext cx="16854" cy="1452"/>
            </a:xfrm>
            <a:prstGeom prst="rect">
              <a:avLst/>
            </a:prstGeom>
            <a:noFill/>
          </p:spPr>
          <p:txBody>
            <a:bodyPr wrap="square" rtlCol="0">
              <a:spAutoFit/>
            </a:bodyPr>
            <a:p>
              <a:pPr algn="dist"/>
              <a:r>
                <a:rPr lang="zh-CN" altLang="en-US" sz="5400" b="1">
                  <a:solidFill>
                    <a:srgbClr val="788C8C"/>
                  </a:solidFill>
                  <a:latin typeface="汉仪中黑S" panose="00020600040101010101" charset="-122"/>
                  <a:ea typeface="汉仪中黑S" panose="00020600040101010101" charset="-122"/>
                </a:rPr>
                <a:t>第一讲　企业会计准则的基本理念</a:t>
              </a:r>
              <a:endParaRPr lang="zh-CN" altLang="en-US" sz="5400" b="1">
                <a:solidFill>
                  <a:srgbClr val="788C8C"/>
                </a:solidFill>
                <a:latin typeface="汉仪中黑S" panose="00020600040101010101" charset="-122"/>
                <a:ea typeface="汉仪中黑S" panose="00020600040101010101" charset="-122"/>
              </a:endParaRPr>
            </a:p>
          </p:txBody>
        </p:sp>
        <p:sp>
          <p:nvSpPr>
            <p:cNvPr id="25" name="文本框 24"/>
            <p:cNvSpPr txBox="1"/>
            <p:nvPr/>
          </p:nvSpPr>
          <p:spPr>
            <a:xfrm>
              <a:off x="5923" y="2660"/>
              <a:ext cx="7309" cy="1113"/>
            </a:xfrm>
            <a:prstGeom prst="rect">
              <a:avLst/>
            </a:prstGeom>
            <a:noFill/>
          </p:spPr>
          <p:txBody>
            <a:bodyPr wrap="square" rtlCol="0" anchor="t">
              <a:spAutoFit/>
            </a:bodyPr>
            <a:p>
              <a:pPr algn="ctr"/>
              <a:r>
                <a:rPr lang="en-US" sz="4000" b="1">
                  <a:solidFill>
                    <a:srgbClr val="788C8C"/>
                  </a:solidFill>
                  <a:latin typeface="汉仪中黑S" panose="00020600040101010101" charset="-122"/>
                  <a:ea typeface="汉仪中黑S" panose="00020600040101010101" charset="-122"/>
                </a:rPr>
                <a:t>PART   01</a:t>
              </a:r>
              <a:endParaRPr lang="en-US" altLang="zh-CN" sz="4000" b="1">
                <a:solidFill>
                  <a:srgbClr val="788C8C"/>
                </a:solidFill>
                <a:latin typeface="汉仪中黑S" panose="00020600040101010101" charset="-122"/>
                <a:ea typeface="汉仪中黑S" panose="00020600040101010101"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03530" y="890270"/>
            <a:ext cx="11888470" cy="507746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二、承租人的会计处理　　承租人的会计处理</a:t>
            </a:r>
            <a:r>
              <a:rPr lang="zh-CN" sz="2400" b="0">
                <a:ea typeface="宋体" panose="02010600030101010101" pitchFamily="2" charset="-122"/>
              </a:rPr>
              <a:t>　　在</a:t>
            </a:r>
            <a:r>
              <a:rPr lang="zh-CN" sz="2400" b="1">
                <a:ea typeface="宋体" panose="02010600030101010101" pitchFamily="2" charset="-122"/>
              </a:rPr>
              <a:t>租赁期开始日</a:t>
            </a:r>
            <a:r>
              <a:rPr lang="zh-CN" sz="2400" b="0">
                <a:ea typeface="宋体" panose="02010600030101010101" pitchFamily="2" charset="-122"/>
              </a:rPr>
              <a:t>，承租人应当对租赁确认</a:t>
            </a:r>
            <a:r>
              <a:rPr lang="zh-CN" sz="2400" b="1">
                <a:ea typeface="宋体" panose="02010600030101010101" pitchFamily="2" charset="-122"/>
              </a:rPr>
              <a:t>使用权资产</a:t>
            </a:r>
            <a:r>
              <a:rPr lang="zh-CN" sz="2400" b="0">
                <a:ea typeface="宋体" panose="02010600030101010101" pitchFamily="2" charset="-122"/>
              </a:rPr>
              <a:t>（</a:t>
            </a:r>
            <a:r>
              <a:rPr lang="zh-CN" sz="2400" b="1">
                <a:ea typeface="宋体" panose="02010600030101010101" pitchFamily="2" charset="-122"/>
              </a:rPr>
              <a:t>权利</a:t>
            </a:r>
            <a:r>
              <a:rPr lang="zh-CN" sz="2400" b="0">
                <a:ea typeface="宋体" panose="02010600030101010101" pitchFamily="2" charset="-122"/>
              </a:rPr>
              <a:t>）和</a:t>
            </a:r>
            <a:r>
              <a:rPr lang="zh-CN" sz="2400" b="1">
                <a:ea typeface="宋体" panose="02010600030101010101" pitchFamily="2" charset="-122"/>
              </a:rPr>
              <a:t>租赁负债</a:t>
            </a:r>
            <a:r>
              <a:rPr lang="zh-CN" sz="2400" b="0">
                <a:ea typeface="宋体" panose="02010600030101010101" pitchFamily="2" charset="-122"/>
              </a:rPr>
              <a:t>（</a:t>
            </a:r>
            <a:r>
              <a:rPr lang="zh-CN" sz="2400" b="1">
                <a:ea typeface="宋体" panose="02010600030101010101" pitchFamily="2" charset="-122"/>
              </a:rPr>
              <a:t>义务</a:t>
            </a:r>
            <a:r>
              <a:rPr lang="zh-CN" sz="2400" b="0">
                <a:ea typeface="宋体" panose="02010600030101010101" pitchFamily="2" charset="-122"/>
              </a:rPr>
              <a:t>），应用</a:t>
            </a:r>
            <a:r>
              <a:rPr lang="zh-CN" sz="2400" b="1">
                <a:ea typeface="宋体" panose="02010600030101010101" pitchFamily="2" charset="-122"/>
              </a:rPr>
              <a:t>短期租赁和低价值资产租赁简化处理</a:t>
            </a:r>
            <a:r>
              <a:rPr lang="zh-CN" sz="2400" b="0">
                <a:ea typeface="宋体" panose="02010600030101010101" pitchFamily="2" charset="-122"/>
              </a:rPr>
              <a:t>的除外。　　</a:t>
            </a:r>
            <a:r>
              <a:rPr lang="zh-CN" sz="2400" b="1">
                <a:ea typeface="宋体" panose="02010600030101010101" pitchFamily="2" charset="-122"/>
              </a:rPr>
              <a:t>（一）租赁负债的初始计量</a:t>
            </a:r>
            <a:r>
              <a:rPr lang="zh-CN" sz="2400" b="0">
                <a:ea typeface="宋体" panose="02010600030101010101" pitchFamily="2" charset="-122"/>
              </a:rPr>
              <a:t>（</a:t>
            </a:r>
            <a:r>
              <a:rPr lang="zh-CN" sz="2400" b="1">
                <a:ea typeface="宋体" panose="02010600030101010101" pitchFamily="2" charset="-122"/>
              </a:rPr>
              <a:t>共5项</a:t>
            </a:r>
            <a:r>
              <a:rPr lang="zh-CN" sz="2400" b="0">
                <a:ea typeface="宋体" panose="02010600030101010101" pitchFamily="2" charset="-122"/>
              </a:rPr>
              <a:t>）　　租赁负债应当按照租赁期开始日尚未支付的租赁付款额的</a:t>
            </a:r>
            <a:r>
              <a:rPr lang="zh-CN" sz="2400" b="1">
                <a:ea typeface="宋体" panose="02010600030101010101" pitchFamily="2" charset="-122"/>
              </a:rPr>
              <a:t>现值</a:t>
            </a:r>
            <a:r>
              <a:rPr lang="zh-CN" sz="2400" b="0">
                <a:ea typeface="宋体" panose="02010600030101010101" pitchFamily="2" charset="-122"/>
              </a:rPr>
              <a:t>进行初始计量。　　</a:t>
            </a: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、租赁付款额　　是指承租人向出租人支付的与在租赁期内使用租赁资产的权利相关的款项。</a:t>
            </a:r>
            <a:r>
              <a:rPr lang="zh-CN" sz="2400" b="1">
                <a:ea typeface="宋体" panose="02010600030101010101" pitchFamily="2" charset="-122"/>
              </a:rPr>
              <a:t>租赁付款额包括以下</a:t>
            </a:r>
            <a:r>
              <a:rPr lang="en-US" sz="2400" b="1">
                <a:latin typeface="宋体" panose="02010600030101010101" pitchFamily="2" charset="-122"/>
                <a:ea typeface="宋体" panose="02010600030101010101" pitchFamily="2" charset="-122"/>
              </a:rPr>
              <a:t>5</a:t>
            </a:r>
            <a:r>
              <a:rPr lang="zh-CN" sz="2400" b="1">
                <a:ea typeface="宋体" panose="02010600030101010101" pitchFamily="2" charset="-122"/>
              </a:rPr>
              <a:t>项内容</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9865" y="1929130"/>
            <a:ext cx="11903075" cy="3636010"/>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（1）</a:t>
            </a:r>
            <a:r>
              <a:rPr lang="zh-CN" sz="2400" b="1">
                <a:ea typeface="宋体" panose="02010600030101010101" pitchFamily="2" charset="-122"/>
              </a:rPr>
              <a:t>固定付款额</a:t>
            </a:r>
            <a:r>
              <a:rPr lang="zh-CN" sz="2400" b="0">
                <a:ea typeface="宋体" panose="02010600030101010101" pitchFamily="2" charset="-122"/>
              </a:rPr>
              <a:t>及</a:t>
            </a:r>
            <a:r>
              <a:rPr lang="zh-CN" sz="2400" b="1">
                <a:ea typeface="宋体" panose="02010600030101010101" pitchFamily="2" charset="-122"/>
              </a:rPr>
              <a:t>实质固定付款额</a:t>
            </a:r>
            <a:r>
              <a:rPr lang="zh-CN" sz="2400" b="0">
                <a:ea typeface="宋体" panose="02010600030101010101" pitchFamily="2" charset="-122"/>
              </a:rPr>
              <a:t>，</a:t>
            </a:r>
            <a:r>
              <a:rPr lang="zh-CN" sz="2400" b="1">
                <a:ea typeface="宋体" panose="02010600030101010101" pitchFamily="2" charset="-122"/>
              </a:rPr>
              <a:t>存在租赁激励的，扣除租赁激励相关金额</a:t>
            </a:r>
            <a:r>
              <a:rPr lang="zh-CN" sz="2400" b="0">
                <a:ea typeface="宋体" panose="02010600030101010101" pitchFamily="2" charset="-122"/>
              </a:rPr>
              <a:t>。</a:t>
            </a:r>
            <a:r>
              <a:rPr lang="zh-CN" sz="2400" b="1">
                <a:ea typeface="宋体" panose="02010600030101010101" pitchFamily="2" charset="-122"/>
              </a:rPr>
              <a:t>实质固定付款额是指</a:t>
            </a:r>
            <a:r>
              <a:rPr lang="zh-CN" sz="2400" b="0">
                <a:ea typeface="宋体" panose="02010600030101010101" pitchFamily="2" charset="-122"/>
              </a:rPr>
              <a:t>在形式上可能包含变量但</a:t>
            </a:r>
            <a:r>
              <a:rPr lang="zh-CN" sz="2400" b="1">
                <a:ea typeface="宋体" panose="02010600030101010101" pitchFamily="2" charset="-122"/>
              </a:rPr>
              <a:t>实质上无法避免的付款额</a:t>
            </a:r>
            <a:r>
              <a:rPr lang="zh-CN" sz="2400" b="0">
                <a:ea typeface="宋体" panose="02010600030101010101" pitchFamily="2" charset="-122"/>
              </a:rPr>
              <a:t>。　　【例】甲公司与乙公司签订了一份租赁合同，从乙公司租入办公楼。租赁期共5年。固定租金支付自2</a:t>
            </a:r>
            <a:r>
              <a:rPr lang="en-US" sz="2400" b="0">
                <a:latin typeface="宋体" panose="02010600030101010101" pitchFamily="2" charset="-122"/>
                <a:ea typeface="宋体" panose="02010600030101010101" pitchFamily="2" charset="-122"/>
              </a:rPr>
              <a:t>0</a:t>
            </a:r>
            <a:r>
              <a:rPr lang="zh-CN" sz="2400" b="0">
                <a:ea typeface="宋体" panose="02010600030101010101" pitchFamily="2" charset="-122"/>
              </a:rPr>
              <a:t>22年1月1日，每年年末支付租金10万元，</a:t>
            </a:r>
            <a:r>
              <a:rPr lang="zh-CN" sz="2400" b="1">
                <a:ea typeface="宋体" panose="02010600030101010101" pitchFamily="2" charset="-122"/>
              </a:rPr>
              <a:t>如果甲公司能够在每年年末的最后一天及时付款</a:t>
            </a:r>
            <a:r>
              <a:rPr lang="zh-CN" sz="2400" b="0">
                <a:ea typeface="宋体" panose="02010600030101010101" pitchFamily="2" charset="-122"/>
              </a:rPr>
              <a:t>，则</a:t>
            </a:r>
            <a:r>
              <a:rPr lang="zh-CN" sz="2400" b="1">
                <a:ea typeface="宋体" panose="02010600030101010101" pitchFamily="2" charset="-122"/>
              </a:rPr>
              <a:t>给予减少租金1万元的奖励。甲公司预计每年年末的最后一天会及时付款</a:t>
            </a:r>
            <a:r>
              <a:rPr lang="zh-CN" sz="2400" b="0">
                <a:ea typeface="宋体" panose="02010600030101010101" pitchFamily="2" charset="-122"/>
              </a:rPr>
              <a:t>。租赁期开始日承租人租赁付款额为多少？　　答案：承租人租赁付款额＝（10－1）×5＝45　　</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71170" y="1216660"/>
            <a:ext cx="11398885" cy="4965065"/>
          </a:xfrm>
          <a:prstGeom prst="rect">
            <a:avLst/>
          </a:prstGeom>
          <a:noFill/>
        </p:spPr>
        <p:txBody>
          <a:bodyPr wrap="square" rtlCol="0" anchor="t">
            <a:spAutoFit/>
          </a:bodyPr>
          <a:p>
            <a:pPr indent="0" fontAlgn="auto">
              <a:lnSpc>
                <a:spcPct val="120000"/>
              </a:lnSpc>
            </a:pPr>
            <a:r>
              <a:rPr lang="zh-CN" sz="2400">
                <a:ea typeface="宋体" panose="02010600030101010101" pitchFamily="2" charset="-122"/>
                <a:sym typeface="+mn-ea"/>
              </a:rPr>
              <a:t>①付款额设定为可变租赁付款额，但</a:t>
            </a:r>
            <a:r>
              <a:rPr lang="zh-CN" sz="2400" b="1">
                <a:ea typeface="宋体" panose="02010600030101010101" pitchFamily="2" charset="-122"/>
                <a:sym typeface="+mn-ea"/>
              </a:rPr>
              <a:t>该可变条款几乎不可能发生</a:t>
            </a:r>
            <a:r>
              <a:rPr lang="zh-CN" sz="2400">
                <a:ea typeface="宋体" panose="02010600030101010101" pitchFamily="2" charset="-122"/>
                <a:sym typeface="+mn-ea"/>
              </a:rPr>
              <a:t>，没有真正的经济实质。　　【例】甲公司是一家著名连锁超市经销商，从乙公司处租入位于市中心已成熟开发的零售场所开设一家超市。根据租赁合同，甲公司在正常工作时间内必须经营该超市，且甲公司不得将超市闲置或进行分租。合同中关于租赁付款额的条款为：</a:t>
            </a:r>
            <a:r>
              <a:rPr lang="zh-CN" sz="2400" b="1">
                <a:ea typeface="宋体" panose="02010600030101010101" pitchFamily="2" charset="-122"/>
                <a:sym typeface="+mn-ea"/>
              </a:rPr>
              <a:t>如果甲公司开设的这家超市没有发生销售，则甲公司应付的年租金为1万元；如果这家超市发生了任何销售，则甲公司应付的年租金为500万元</a:t>
            </a:r>
            <a:r>
              <a:rPr lang="zh-CN" sz="2400">
                <a:ea typeface="宋体" panose="02010600030101010101" pitchFamily="2" charset="-122"/>
                <a:sym typeface="+mn-ea"/>
              </a:rPr>
              <a:t>。该项租赁中每年实质固定付款额为多少？　　答案：</a:t>
            </a:r>
            <a:r>
              <a:rPr lang="zh-CN" sz="2400" b="1">
                <a:ea typeface="宋体" panose="02010600030101010101" pitchFamily="2" charset="-122"/>
                <a:sym typeface="+mn-ea"/>
              </a:rPr>
              <a:t>该租赁包含每年500万元的实质固定付款额</a:t>
            </a:r>
            <a:r>
              <a:rPr lang="zh-CN" sz="2400">
                <a:ea typeface="宋体" panose="02010600030101010101" pitchFamily="2" charset="-122"/>
                <a:sym typeface="+mn-ea"/>
              </a:rPr>
              <a:t>。该金额不是取决于销售额的可变付款额。</a:t>
            </a:r>
            <a:r>
              <a:rPr lang="zh-CN" sz="2400" b="1">
                <a:ea typeface="宋体" panose="02010600030101010101" pitchFamily="2" charset="-122"/>
                <a:sym typeface="+mn-ea"/>
              </a:rPr>
              <a:t>理由</a:t>
            </a:r>
            <a:r>
              <a:rPr lang="zh-CN" sz="2400">
                <a:ea typeface="宋体" panose="02010600030101010101" pitchFamily="2" charset="-122"/>
                <a:sym typeface="+mn-ea"/>
              </a:rPr>
              <a:t>：甲公司是一家著名连锁超市，根据租赁合同，甲公司应在正常工作时间内经营该超市，因此甲公司开设的这家超市</a:t>
            </a:r>
            <a:r>
              <a:rPr lang="zh-CN" sz="2400" b="1">
                <a:ea typeface="宋体" panose="02010600030101010101" pitchFamily="2" charset="-122"/>
                <a:sym typeface="+mn-ea"/>
              </a:rPr>
              <a:t>不可能不发生销售</a:t>
            </a:r>
            <a:r>
              <a:rPr lang="zh-CN" sz="2400">
                <a:ea typeface="宋体" panose="02010600030101010101" pitchFamily="2" charset="-122"/>
                <a:sym typeface="+mn-ea"/>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40690" y="1009015"/>
            <a:ext cx="11494135" cy="4965065"/>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②承租人有多套付款额方案，但其中</a:t>
            </a:r>
            <a:r>
              <a:rPr lang="zh-CN" sz="2400" b="1">
                <a:ea typeface="宋体" panose="02010600030101010101" pitchFamily="2" charset="-122"/>
              </a:rPr>
              <a:t>仅有一套是可行的</a:t>
            </a:r>
            <a:r>
              <a:rPr lang="zh-CN" sz="2400" b="0">
                <a:ea typeface="宋体" panose="02010600030101010101" pitchFamily="2" charset="-122"/>
              </a:rPr>
              <a:t>。在此情况下，承租人应采用</a:t>
            </a:r>
            <a:r>
              <a:rPr lang="zh-CN" sz="2400" b="1">
                <a:ea typeface="宋体" panose="02010600030101010101" pitchFamily="2" charset="-122"/>
              </a:rPr>
              <a:t>该可行的付款额</a:t>
            </a:r>
            <a:r>
              <a:rPr lang="zh-CN" sz="2400" b="0">
                <a:ea typeface="宋体" panose="02010600030101010101" pitchFamily="2" charset="-122"/>
              </a:rPr>
              <a:t>方案作为租赁付款额。　　【例】承租人甲公司签订了一份为期5年的卡车租赁合同。合同中关于租赁付款额的条款为：如果该卡车在某月份的行驶里程不超过5 000公里，则该月应付的租金为6 000元；如果该卡车在某月份的行里程超过5 000公里但不超过10 000公里，则该月应付的租金为8 000元；该卡车1个月内的行驶里程最高不能超过20 000公里，否则承租人需支付巨额罚款。该项租赁中实质固定付款额为多少？　　答案：</a:t>
            </a:r>
            <a:r>
              <a:rPr lang="zh-CN" sz="2400" b="1">
                <a:ea typeface="宋体" panose="02010600030101010101" pitchFamily="2" charset="-122"/>
              </a:rPr>
              <a:t>实质固定付款额为月付款额6 000元</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：租赁付款额中包含基于使用情况的可变性，且在某些月份里确实可避免支付较高租金，然而，</a:t>
            </a:r>
            <a:r>
              <a:rPr lang="zh-CN" sz="2400" b="1">
                <a:ea typeface="宋体" panose="02010600030101010101" pitchFamily="2" charset="-122"/>
              </a:rPr>
              <a:t>月付款额6 000元是不可避免的</a:t>
            </a:r>
            <a:r>
              <a:rPr lang="zh-CN" sz="2400" b="0">
                <a:ea typeface="宋体" panose="02010600030101010101" pitchFamily="2" charset="-122"/>
              </a:rPr>
              <a:t>。因此，</a:t>
            </a:r>
            <a:r>
              <a:rPr lang="zh-CN" sz="2400" b="1">
                <a:ea typeface="宋体" panose="02010600030101010101" pitchFamily="2" charset="-122"/>
              </a:rPr>
              <a:t>月付款额6 000元属于实质固定付款额，应被纳入租赁负债的初始计量中</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29920" y="1168400"/>
            <a:ext cx="11236325" cy="4521835"/>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③承租人有多套可行的付款额方案，但必</a:t>
            </a:r>
            <a:r>
              <a:rPr lang="zh-CN" sz="2400" b="1">
                <a:ea typeface="宋体" panose="02010600030101010101" pitchFamily="2" charset="-122"/>
              </a:rPr>
              <a:t>须选择其中一套</a:t>
            </a:r>
            <a:r>
              <a:rPr lang="zh-CN" sz="2400" b="0">
                <a:ea typeface="宋体" panose="02010600030101010101" pitchFamily="2" charset="-122"/>
              </a:rPr>
              <a:t>。在此情况下，承租人应采用</a:t>
            </a:r>
            <a:r>
              <a:rPr lang="zh-CN" sz="2400" b="1">
                <a:ea typeface="宋体" panose="02010600030101010101" pitchFamily="2" charset="-122"/>
              </a:rPr>
              <a:t>总折现金额最低的一套</a:t>
            </a:r>
            <a:r>
              <a:rPr lang="zh-CN" sz="2400" b="0">
                <a:ea typeface="宋体" panose="02010600030101010101" pitchFamily="2" charset="-122"/>
              </a:rPr>
              <a:t>作为租赁付款额。　　【例】承租人甲公司租入一台预计使用寿命为6年的机器。不可撤销的租赁期为4年。在第4年末，</a:t>
            </a:r>
            <a:r>
              <a:rPr lang="zh-CN" sz="2400" b="1">
                <a:ea typeface="宋体" panose="02010600030101010101" pitchFamily="2" charset="-122"/>
              </a:rPr>
              <a:t>甲公司必须以2万元购买该机器，或者必须将租赁期延长2年，如延长，则在续租期内每年末支付1.1万元</a:t>
            </a:r>
            <a:r>
              <a:rPr lang="zh-CN" sz="2400" b="0">
                <a:ea typeface="宋体" panose="02010600030101010101" pitchFamily="2" charset="-122"/>
              </a:rPr>
              <a:t>。在该项租赁中实质固定付款额的金额如何确定？　　答案：甲公司必须行使上述两种选择权中的其中一个，且不论在哪种选择权下，</a:t>
            </a:r>
            <a:r>
              <a:rPr lang="zh-CN" sz="2400" b="1">
                <a:ea typeface="宋体" panose="02010600030101010101" pitchFamily="2" charset="-122"/>
              </a:rPr>
              <a:t>甲公司都必须进行付款</a:t>
            </a:r>
            <a:r>
              <a:rPr lang="zh-CN" sz="2400" b="0">
                <a:ea typeface="宋体" panose="02010600030101010101" pitchFamily="2" charset="-122"/>
              </a:rPr>
              <a:t>。因而在该安排中，实质固定付款额的金额是下述两项金额中的</a:t>
            </a:r>
            <a:r>
              <a:rPr lang="zh-CN" sz="2400" b="1">
                <a:ea typeface="宋体" panose="02010600030101010101" pitchFamily="2" charset="-122"/>
              </a:rPr>
              <a:t>较低者</a:t>
            </a:r>
            <a:r>
              <a:rPr lang="zh-CN" sz="2400" b="0">
                <a:ea typeface="宋体" panose="02010600030101010101" pitchFamily="2" charset="-122"/>
              </a:rPr>
              <a:t>：购买选择权的行权价格2万元的现值与续租期内付款额（每年末支付1.1万元）的现值。</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63855" y="790575"/>
            <a:ext cx="11463655" cy="4965065"/>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（2）</a:t>
            </a:r>
            <a:r>
              <a:rPr lang="zh-CN" sz="2400" b="1">
                <a:ea typeface="宋体" panose="02010600030101010101" pitchFamily="2" charset="-122"/>
              </a:rPr>
              <a:t>取决于指数或比率</a:t>
            </a:r>
            <a:r>
              <a:rPr lang="zh-CN" sz="2400" b="0">
                <a:ea typeface="宋体" panose="02010600030101010101" pitchFamily="2" charset="-122"/>
              </a:rPr>
              <a:t>的</a:t>
            </a:r>
            <a:r>
              <a:rPr lang="zh-CN" sz="2400" b="1">
                <a:ea typeface="宋体" panose="02010600030101010101" pitchFamily="2" charset="-122"/>
              </a:rPr>
              <a:t>可变租赁付款额</a:t>
            </a:r>
            <a:r>
              <a:rPr lang="zh-CN" sz="2400" b="0">
                <a:ea typeface="宋体" panose="02010600030101010101" pitchFamily="2" charset="-122"/>
              </a:rPr>
              <a:t>。　　可变租赁付款额，是指承租人为取得在租赁期内使用租赁资产的权利，而向出租人支付的因租赁期开始日后的事实或情况发生变化（而</a:t>
            </a:r>
            <a:r>
              <a:rPr lang="zh-CN" sz="2400" b="1">
                <a:ea typeface="宋体" panose="02010600030101010101" pitchFamily="2" charset="-122"/>
              </a:rPr>
              <a:t>非时间推移</a:t>
            </a:r>
            <a:r>
              <a:rPr lang="zh-CN" sz="2400" b="0">
                <a:ea typeface="宋体" panose="02010600030101010101" pitchFamily="2" charset="-122"/>
              </a:rPr>
              <a:t>）而变动的款项。　　【例】</a:t>
            </a:r>
            <a:r>
              <a:rPr lang="en-US" sz="2400" b="0">
                <a:latin typeface="宋体" panose="02010600030101010101" pitchFamily="2" charset="-122"/>
                <a:ea typeface="宋体" panose="02010600030101010101" pitchFamily="2" charset="-122"/>
              </a:rPr>
              <a:t>2022</a:t>
            </a:r>
            <a:r>
              <a:rPr lang="zh-CN" sz="2400" b="0">
                <a:ea typeface="宋体" panose="02010600030101010101" pitchFamily="2" charset="-122"/>
              </a:rPr>
              <a:t>年1月1日，甲公司就某栋建筑物的某3个楼层与出租人乙公司签订了为期10年的租赁协议，</a:t>
            </a:r>
            <a:r>
              <a:rPr lang="zh-CN" sz="2400" b="1">
                <a:ea typeface="宋体" panose="02010600030101010101" pitchFamily="2" charset="-122"/>
              </a:rPr>
              <a:t>每年的租赁付款额为1 000万元，于每年年初支付</a:t>
            </a:r>
            <a:r>
              <a:rPr lang="zh-CN" sz="2400" b="0">
                <a:ea typeface="宋体" panose="02010600030101010101" pitchFamily="2" charset="-122"/>
              </a:rPr>
              <a:t>。合同规定，租赁付款额在租赁期开始日后每两年基于过去24个月消费者价格指数的上涨进行上调。租赁期开始日的消费者价格指数为100。在租赁期开始日甲公司每年租赁付款额为多少？</a:t>
            </a:r>
            <a:endParaRPr lang="zh-CN" sz="2400" b="0">
              <a:ea typeface="宋体" panose="02010600030101010101" pitchFamily="2" charset="-122"/>
            </a:endParaRPr>
          </a:p>
          <a:p>
            <a:pPr indent="0" fontAlgn="auto">
              <a:lnSpc>
                <a:spcPct val="120000"/>
              </a:lnSpc>
            </a:pPr>
            <a:r>
              <a:rPr lang="en-US" altLang="zh-CN" sz="2400" b="0">
                <a:ea typeface="宋体" panose="02010600030101010101" pitchFamily="2" charset="-122"/>
              </a:rPr>
              <a:t>        </a:t>
            </a:r>
            <a:r>
              <a:rPr lang="zh-CN" sz="2400" b="0">
                <a:ea typeface="宋体" panose="02010600030101010101" pitchFamily="2" charset="-122"/>
              </a:rPr>
              <a:t>答案：</a:t>
            </a:r>
            <a:r>
              <a:rPr lang="zh-CN" sz="2400" b="1">
                <a:ea typeface="宋体" panose="02010600030101010101" pitchFamily="2" charset="-122"/>
              </a:rPr>
              <a:t>每年租赁付款额为1 000万元</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：甲公司在</a:t>
            </a:r>
            <a:r>
              <a:rPr lang="zh-CN" sz="2400" b="1">
                <a:ea typeface="宋体" panose="02010600030101010101" pitchFamily="2" charset="-122"/>
              </a:rPr>
              <a:t>初始计量租赁负债时</a:t>
            </a:r>
            <a:r>
              <a:rPr lang="zh-CN" sz="2400" b="0">
                <a:ea typeface="宋体" panose="02010600030101010101" pitchFamily="2" charset="-122"/>
              </a:rPr>
              <a:t>，应基于租赁期开始日的消费者物价指数确定租赁付款额，</a:t>
            </a:r>
            <a:r>
              <a:rPr lang="zh-CN" sz="2400" b="1">
                <a:ea typeface="宋体" panose="02010600030101010101" pitchFamily="2" charset="-122"/>
              </a:rPr>
              <a:t>无需对后续年度因消费者物价指数而导致的租金变动作出估计</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5755" y="985520"/>
            <a:ext cx="11539855" cy="4887595"/>
          </a:xfrm>
          <a:prstGeom prst="rect">
            <a:avLst/>
          </a:prstGeom>
          <a:noFill/>
          <a:ln w="9525">
            <a:noFill/>
          </a:ln>
        </p:spPr>
        <p:txBody>
          <a:bodyPr wrap="square">
            <a:spAutoFit/>
          </a:bodyPr>
          <a:p>
            <a:pPr indent="0" fontAlgn="auto">
              <a:lnSpc>
                <a:spcPct val="130000"/>
              </a:lnSpc>
            </a:pPr>
            <a:r>
              <a:rPr lang="zh-CN" sz="2400" b="0">
                <a:ea typeface="宋体" panose="02010600030101010101" pitchFamily="2" charset="-122"/>
              </a:rPr>
              <a:t>（3）</a:t>
            </a:r>
            <a:r>
              <a:rPr lang="zh-CN" sz="2400" b="1">
                <a:ea typeface="宋体" panose="02010600030101010101" pitchFamily="2" charset="-122"/>
              </a:rPr>
              <a:t>购买选择权的行权价格</a:t>
            </a:r>
            <a:r>
              <a:rPr lang="zh-CN" sz="2400" b="0">
                <a:ea typeface="宋体" panose="02010600030101010101" pitchFamily="2" charset="-122"/>
              </a:rPr>
              <a:t>，前提是承租人合理确定将行使该选择权。　　如果承租人合理确定将行使购买标的资产的选择权，则</a:t>
            </a:r>
            <a:r>
              <a:rPr lang="zh-CN" sz="2400" b="1">
                <a:ea typeface="宋体" panose="02010600030101010101" pitchFamily="2" charset="-122"/>
              </a:rPr>
              <a:t>租赁付款额中应包含购买选择权的行权价格</a:t>
            </a:r>
            <a:r>
              <a:rPr lang="zh-CN" sz="2400" b="0">
                <a:ea typeface="宋体" panose="02010600030101010101" pitchFamily="2" charset="-122"/>
              </a:rPr>
              <a:t>。　　【例】承租人甲公司与出租人乙公司签订了一份为期5年的6个演播大厅全套专业设备租赁合同。合同规定，甲公司可以选择在租赁期结束时以1 000万元购买这台设备。已知该设备应用于不断更新、迅速变化的科技领域，</a:t>
            </a:r>
            <a:r>
              <a:rPr lang="zh-CN" sz="2400" b="1">
                <a:ea typeface="宋体" panose="02010600030101010101" pitchFamily="2" charset="-122"/>
              </a:rPr>
              <a:t>租赁期结束时其公允价值可能出现大幅波动，估计在800万元至1 800万元之间，在5年租赁期内可能会有更好的替代产品出现</a:t>
            </a:r>
            <a:r>
              <a:rPr lang="zh-CN" sz="2400" b="0">
                <a:ea typeface="宋体" panose="02010600030101010101" pitchFamily="2" charset="-122"/>
              </a:rPr>
              <a:t>。甲公司是否行使购买选择权</a:t>
            </a:r>
            <a:r>
              <a:rPr lang="en-US" sz="2400" b="0">
                <a:latin typeface="宋体" panose="02010600030101010101" pitchFamily="2" charset="-122"/>
                <a:ea typeface="宋体" panose="02010600030101010101" pitchFamily="2" charset="-122"/>
              </a:rPr>
              <a:t>?</a:t>
            </a:r>
            <a:r>
              <a:rPr lang="zh-CN" sz="2400" b="0">
                <a:ea typeface="宋体" panose="02010600030101010101" pitchFamily="2" charset="-122"/>
              </a:rPr>
              <a:t>　　答案：</a:t>
            </a:r>
            <a:r>
              <a:rPr lang="zh-CN" sz="2400" b="1">
                <a:ea typeface="宋体" panose="02010600030101010101" pitchFamily="2" charset="-122"/>
              </a:rPr>
              <a:t>甲公司不能合理确定将行使购买选择权</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：租赁期结束时该设备公允价值的重大波动性，以及在租赁期间内可能出现更好替代产品的可能性。</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01955" y="427355"/>
            <a:ext cx="11554460" cy="5846445"/>
          </a:xfrm>
          <a:prstGeom prst="rect">
            <a:avLst/>
          </a:prstGeom>
          <a:noFill/>
          <a:ln w="9525">
            <a:noFill/>
          </a:ln>
        </p:spPr>
        <p:txBody>
          <a:bodyPr wrap="square">
            <a:spAutoFit/>
          </a:bodyPr>
          <a:p>
            <a:pPr indent="0" fontAlgn="auto">
              <a:lnSpc>
                <a:spcPct val="130000"/>
              </a:lnSpc>
            </a:pPr>
            <a:r>
              <a:rPr lang="zh-CN" sz="2400" b="0">
                <a:ea typeface="宋体" panose="02010600030101010101" pitchFamily="2" charset="-122"/>
              </a:rPr>
              <a:t>（4）</a:t>
            </a:r>
            <a:r>
              <a:rPr lang="zh-CN" sz="2400" b="1">
                <a:ea typeface="宋体" panose="02010600030101010101" pitchFamily="2" charset="-122"/>
              </a:rPr>
              <a:t>行使终止租赁选择权需支付的款项</a:t>
            </a:r>
            <a:r>
              <a:rPr lang="zh-CN" sz="2400" b="0">
                <a:ea typeface="宋体" panose="02010600030101010101" pitchFamily="2" charset="-122"/>
              </a:rPr>
              <a:t>，前提是租赁期反映出承租人将行使终止租赁选择权。　　如果承租人合理确定将行使终止租赁选择权，则</a:t>
            </a:r>
            <a:r>
              <a:rPr lang="zh-CN" sz="2400" b="1">
                <a:ea typeface="宋体" panose="02010600030101010101" pitchFamily="2" charset="-122"/>
              </a:rPr>
              <a:t>租赁付款额中应包含行使终止租赁选择权需支付的款项</a:t>
            </a:r>
            <a:r>
              <a:rPr lang="zh-CN" sz="2400" b="0">
                <a:ea typeface="宋体" panose="02010600030101010101" pitchFamily="2" charset="-122"/>
              </a:rPr>
              <a:t>，并且</a:t>
            </a:r>
            <a:r>
              <a:rPr lang="zh-CN" sz="2400" b="1">
                <a:ea typeface="宋体" panose="02010600030101010101" pitchFamily="2" charset="-122"/>
              </a:rPr>
              <a:t>租赁期不应包含终止租赁选择权涵盖的期间</a:t>
            </a:r>
            <a:r>
              <a:rPr lang="zh-CN" sz="2400" b="0">
                <a:ea typeface="宋体" panose="02010600030101010101" pitchFamily="2" charset="-122"/>
              </a:rPr>
              <a:t>。　　【例】承租人甲公司租入某办公楼的一层楼，为期10年。甲公司有权选择在第5年后提前终止租赁，并以相当于6个月的租金作为罚金。每年的租赁付款额为固定金额100万元。</a:t>
            </a:r>
            <a:r>
              <a:rPr lang="zh-CN" sz="2400" b="1">
                <a:ea typeface="宋体" panose="02010600030101010101" pitchFamily="2" charset="-122"/>
              </a:rPr>
              <a:t>该办公楼是全新的，并且在周边商业园区的办公楼中处于技术领先水平</a:t>
            </a:r>
            <a:r>
              <a:rPr lang="zh-CN" sz="2400" b="0">
                <a:ea typeface="宋体" panose="02010600030101010101" pitchFamily="2" charset="-122"/>
              </a:rPr>
              <a:t>。上述租赁付款额与市场租金水平相符。分析承租人甲公司是否合理确定将行使终止租赁选择权？　　答案：</a:t>
            </a:r>
            <a:r>
              <a:rPr lang="zh-CN" sz="2400" b="1">
                <a:ea typeface="宋体" panose="02010600030101010101" pitchFamily="2" charset="-122"/>
              </a:rPr>
              <a:t>甲公司确定将不会行使终止租赁选择权，租赁期确定为10年</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：6个月的租金作为罚金对于甲公司而言金额重大，而且该办公楼是全新的，并且在周边商业园区的办公楼中处于技术领先水平。</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9865" y="786765"/>
            <a:ext cx="11857355" cy="5408295"/>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（5）根据承租人提供的</a:t>
            </a:r>
            <a:r>
              <a:rPr lang="zh-CN" sz="2400" b="1">
                <a:ea typeface="宋体" panose="02010600030101010101" pitchFamily="2" charset="-122"/>
              </a:rPr>
              <a:t>担保余值预计应支付的款项</a:t>
            </a:r>
            <a:r>
              <a:rPr lang="zh-CN" sz="2400" b="0">
                <a:ea typeface="宋体" panose="02010600030101010101" pitchFamily="2" charset="-122"/>
              </a:rPr>
              <a:t>。　　担保余值，是指与出租人无关的一方向出租人提供担保，保证在租赁结束时租赁资产的价值至少为某指定的金额。如果承租人提供了对余值的担保，则</a:t>
            </a:r>
            <a:r>
              <a:rPr lang="zh-CN" sz="2400" b="1">
                <a:ea typeface="宋体" panose="02010600030101010101" pitchFamily="2" charset="-122"/>
              </a:rPr>
              <a:t>租赁付款额应包含该担保下预计应支付的款项</a:t>
            </a:r>
            <a:r>
              <a:rPr lang="zh-CN" sz="2400" b="0">
                <a:ea typeface="宋体" panose="02010600030101010101" pitchFamily="2" charset="-122"/>
              </a:rPr>
              <a:t>，它反映了承租人预计将支付的金额，而不是承租人担保余值下的最大敞口。　　【例】承租人甲公司与出租人乙公司签订了一份汽车租赁合同，租赁期为5年。</a:t>
            </a:r>
            <a:r>
              <a:rPr lang="zh-CN" sz="2400" b="1">
                <a:ea typeface="宋体" panose="02010600030101010101" pitchFamily="2" charset="-122"/>
              </a:rPr>
              <a:t>合同中就担保余值的规定为</a:t>
            </a:r>
            <a:r>
              <a:rPr lang="zh-CN" sz="2400" b="0">
                <a:ea typeface="宋体" panose="02010600030101010101" pitchFamily="2" charset="-122"/>
              </a:rPr>
              <a:t>：如果标的汽车在租赁期结束时的公允价值低于10万元，则甲公司需向乙公司</a:t>
            </a:r>
            <a:r>
              <a:rPr lang="zh-CN" sz="2400" b="1">
                <a:ea typeface="宋体" panose="02010600030101010101" pitchFamily="2" charset="-122"/>
              </a:rPr>
              <a:t>支付10万元与汽车公允价值之间的差额</a:t>
            </a:r>
            <a:r>
              <a:rPr lang="zh-CN" sz="2400" b="0">
                <a:ea typeface="宋体" panose="02010600030101010101" pitchFamily="2" charset="-122"/>
              </a:rPr>
              <a:t>，因此，甲公司在该担保余值下的最大敞口为10万元。</a:t>
            </a:r>
            <a:r>
              <a:rPr lang="zh-CN" sz="2400" b="1">
                <a:ea typeface="宋体" panose="02010600030101010101" pitchFamily="2" charset="-122"/>
              </a:rPr>
              <a:t>在租赁期开始日，甲公司预计标的汽车在租赁期结束时的公允价值为10万元</a:t>
            </a:r>
            <a:r>
              <a:rPr lang="zh-CN" sz="2400" b="0">
                <a:ea typeface="宋体" panose="02010600030101010101" pitchFamily="2" charset="-122"/>
              </a:rPr>
              <a:t>。甲公司在计算租赁负债时承租人提供的担保余值预计应支付的款项为多少？</a:t>
            </a:r>
            <a:endParaRPr lang="zh-CN" sz="2400" b="0">
              <a:ea typeface="宋体" panose="02010600030101010101" pitchFamily="2" charset="-122"/>
            </a:endParaRPr>
          </a:p>
          <a:p>
            <a:pPr indent="0" fontAlgn="auto">
              <a:lnSpc>
                <a:spcPct val="120000"/>
              </a:lnSpc>
            </a:pPr>
            <a:r>
              <a:rPr lang="en-US" altLang="zh-CN" sz="2400" b="0">
                <a:ea typeface="宋体" panose="02010600030101010101" pitchFamily="2" charset="-122"/>
              </a:rPr>
              <a:t>        </a:t>
            </a:r>
            <a:r>
              <a:rPr lang="zh-CN" sz="2400" b="0">
                <a:ea typeface="宋体" panose="02010600030101010101" pitchFamily="2" charset="-122"/>
              </a:rPr>
              <a:t>答案：担保余值预计应支付的款项＝10－10＝0。</a:t>
            </a:r>
            <a:r>
              <a:rPr lang="zh-CN" sz="2400" b="1">
                <a:ea typeface="宋体" panose="02010600030101010101" pitchFamily="2" charset="-122"/>
              </a:rPr>
              <a:t>提示</a:t>
            </a:r>
            <a:r>
              <a:rPr lang="zh-CN" sz="2400" b="0">
                <a:ea typeface="宋体" panose="02010600030101010101" pitchFamily="2" charset="-122"/>
              </a:rPr>
              <a:t>：</a:t>
            </a:r>
            <a:r>
              <a:rPr lang="zh-CN" sz="2400" b="1">
                <a:ea typeface="宋体" panose="02010600030101010101" pitchFamily="2" charset="-122"/>
              </a:rPr>
              <a:t>租赁付款额包括5项：固定付款、可变付款、购买付款、终止付款、担保付款</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88670" y="1789430"/>
            <a:ext cx="10614025" cy="3969385"/>
          </a:xfrm>
          <a:prstGeom prst="rect">
            <a:avLst/>
          </a:prstGeom>
          <a:noFill/>
          <a:ln w="9525">
            <a:noFill/>
          </a:ln>
        </p:spPr>
        <p:txBody>
          <a:bodyPr wrap="square">
            <a:spAutoFit/>
          </a:bodyPr>
          <a:p>
            <a:pPr indent="0" fontAlgn="auto">
              <a:lnSpc>
                <a:spcPct val="150000"/>
              </a:lnSpc>
            </a:pP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、折现率　　租赁负债应当按照租赁期开始日</a:t>
            </a:r>
            <a:r>
              <a:rPr lang="zh-CN" sz="2400" b="1">
                <a:ea typeface="宋体" panose="02010600030101010101" pitchFamily="2" charset="-122"/>
              </a:rPr>
              <a:t>尚未支付的租赁付款额</a:t>
            </a:r>
            <a:r>
              <a:rPr lang="zh-CN" sz="2400" b="0">
                <a:ea typeface="宋体" panose="02010600030101010101" pitchFamily="2" charset="-122"/>
              </a:rPr>
              <a:t>的</a:t>
            </a:r>
            <a:r>
              <a:rPr lang="zh-CN" sz="2400" b="1">
                <a:ea typeface="宋体" panose="02010600030101010101" pitchFamily="2" charset="-122"/>
              </a:rPr>
              <a:t>现值</a:t>
            </a:r>
            <a:r>
              <a:rPr lang="zh-CN" sz="2400" b="0">
                <a:ea typeface="宋体" panose="02010600030101010101" pitchFamily="2" charset="-122"/>
              </a:rPr>
              <a:t>进行初始计量。在计算租赁付款额的现值时，承租人应当采用</a:t>
            </a:r>
            <a:r>
              <a:rPr lang="zh-CN" sz="2400" b="1">
                <a:ea typeface="宋体" panose="02010600030101010101" pitchFamily="2" charset="-122"/>
              </a:rPr>
              <a:t>租赁内含利率</a:t>
            </a:r>
            <a:r>
              <a:rPr lang="zh-CN" sz="2400" b="0">
                <a:ea typeface="宋体" panose="02010600030101010101" pitchFamily="2" charset="-122"/>
              </a:rPr>
              <a:t>作为折现率；无法确定租赁内含利率的，应当采用承租人</a:t>
            </a:r>
            <a:r>
              <a:rPr lang="zh-CN" sz="2400" b="1">
                <a:ea typeface="宋体" panose="02010600030101010101" pitchFamily="2" charset="-122"/>
              </a:rPr>
              <a:t>增量借款利率</a:t>
            </a:r>
            <a:r>
              <a:rPr lang="zh-CN" sz="2400" b="0">
                <a:ea typeface="宋体" panose="02010600030101010101" pitchFamily="2" charset="-122"/>
              </a:rPr>
              <a:t>作为折现率。　　</a:t>
            </a:r>
            <a:r>
              <a:rPr lang="zh-CN" sz="2400" b="1">
                <a:ea typeface="宋体" panose="02010600030101010101" pitchFamily="2" charset="-122"/>
              </a:rPr>
              <a:t>（二）使用权资产的初始计量</a:t>
            </a:r>
            <a:r>
              <a:rPr lang="zh-CN" sz="2400" b="0">
                <a:ea typeface="宋体" panose="02010600030101010101" pitchFamily="2" charset="-122"/>
              </a:rPr>
              <a:t>（</a:t>
            </a:r>
            <a:r>
              <a:rPr lang="zh-CN" sz="2400" b="1">
                <a:ea typeface="宋体" panose="02010600030101010101" pitchFamily="2" charset="-122"/>
              </a:rPr>
              <a:t>共4项</a:t>
            </a:r>
            <a:r>
              <a:rPr lang="zh-CN" sz="2400" b="0">
                <a:ea typeface="宋体" panose="02010600030101010101" pitchFamily="2" charset="-122"/>
              </a:rPr>
              <a:t>）　　在租赁期开始日，承租人应当按照</a:t>
            </a:r>
            <a:r>
              <a:rPr lang="zh-CN" sz="2400" b="1">
                <a:ea typeface="宋体" panose="02010600030101010101" pitchFamily="2" charset="-122"/>
              </a:rPr>
              <a:t>成本</a:t>
            </a:r>
            <a:r>
              <a:rPr lang="zh-CN" sz="2400" b="0">
                <a:ea typeface="宋体" panose="02010600030101010101" pitchFamily="2" charset="-122"/>
              </a:rPr>
              <a:t>对使用权资产进行初始计量。</a:t>
            </a:r>
            <a:r>
              <a:rPr lang="zh-CN" sz="2400" b="1">
                <a:ea typeface="宋体" panose="02010600030101010101" pitchFamily="2" charset="-122"/>
              </a:rPr>
              <a:t>该成本包括下列</a:t>
            </a:r>
            <a:r>
              <a:rPr lang="en-US" sz="2400" b="1">
                <a:latin typeface="宋体" panose="02010600030101010101" pitchFamily="2" charset="-122"/>
                <a:ea typeface="宋体" panose="02010600030101010101" pitchFamily="2" charset="-122"/>
              </a:rPr>
              <a:t>4</a:t>
            </a:r>
            <a:r>
              <a:rPr lang="zh-CN" sz="2400" b="1">
                <a:ea typeface="宋体" panose="02010600030101010101" pitchFamily="2" charset="-122"/>
              </a:rPr>
              <a:t>项</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8402320" y="307340"/>
            <a:ext cx="3652520" cy="2402205"/>
            <a:chOff x="10948" y="3703"/>
            <a:chExt cx="5752" cy="3783"/>
          </a:xfrm>
        </p:grpSpPr>
        <p:sp>
          <p:nvSpPr>
            <p:cNvPr id="6" name="矩形 5"/>
            <p:cNvSpPr/>
            <p:nvPr/>
          </p:nvSpPr>
          <p:spPr>
            <a:xfrm>
              <a:off x="11591" y="3703"/>
              <a:ext cx="5109" cy="3454"/>
            </a:xfrm>
            <a:prstGeom prst="rect">
              <a:avLst/>
            </a:pr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 name="图片 4" descr="apple-2568755__340"/>
            <p:cNvPicPr>
              <a:picLocks noChangeAspect="1"/>
            </p:cNvPicPr>
            <p:nvPr/>
          </p:nvPicPr>
          <p:blipFill>
            <a:blip r:embed="rId1"/>
            <a:stretch>
              <a:fillRect/>
            </a:stretch>
          </p:blipFill>
          <p:spPr>
            <a:xfrm>
              <a:off x="10948" y="4153"/>
              <a:ext cx="5193" cy="3333"/>
            </a:xfrm>
            <a:prstGeom prst="rect">
              <a:avLst/>
            </a:prstGeom>
            <a:ln w="63500">
              <a:solidFill>
                <a:srgbClr val="9EB2AC"/>
              </a:solidFill>
            </a:ln>
          </p:spPr>
        </p:pic>
      </p:grpSp>
      <p:sp>
        <p:nvSpPr>
          <p:cNvPr id="100" name="文本框 99"/>
          <p:cNvSpPr txBox="1"/>
          <p:nvPr/>
        </p:nvSpPr>
        <p:spPr>
          <a:xfrm>
            <a:off x="356235" y="1539240"/>
            <a:ext cx="10006965" cy="507746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一、企业会计标准体系</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（一）基本准则（1个）</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（二）具体准则及应用指南（42个）（2014年以后实行单行本）</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（三）准则解释（15个）</a:t>
            </a:r>
            <a:r>
              <a:rPr lang="zh-CN" sz="2400" b="1">
                <a:ea typeface="宋体" panose="02010600030101010101" pitchFamily="2" charset="-122"/>
              </a:rPr>
              <a:t>二、企业会计准则制定的思路</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（一）原则导向</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（二）规则导向原则导向的企业会计准则要求会计人员要有较高的职业判断能力。</a:t>
            </a:r>
            <a:endParaRPr lang="zh-CN" sz="2400" b="1">
              <a:ea typeface="宋体" panose="02010600030101010101" pitchFamily="2" charset="-122"/>
            </a:endParaRPr>
          </a:p>
          <a:p>
            <a:endParaRPr lang="zh-CN"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20345" y="636905"/>
            <a:ext cx="11751945" cy="5851525"/>
          </a:xfrm>
          <a:prstGeom prst="rect">
            <a:avLst/>
          </a:prstGeom>
          <a:noFill/>
          <a:ln w="9525">
            <a:noFill/>
          </a:ln>
        </p:spPr>
        <p:txBody>
          <a:bodyPr wrap="square">
            <a:spAutoFit/>
          </a:bodyPr>
          <a:p>
            <a:pPr indent="0" fontAlgn="auto">
              <a:lnSpc>
                <a:spcPct val="120000"/>
              </a:lnSpc>
            </a:pPr>
            <a:r>
              <a:rPr lang="en-US" sz="2400" b="0">
                <a:latin typeface="宋体" panose="02010600030101010101" pitchFamily="2" charset="-122"/>
                <a:ea typeface="宋体" panose="02010600030101010101" pitchFamily="2" charset="-122"/>
              </a:rPr>
              <a:t>    1</a:t>
            </a:r>
            <a:r>
              <a:rPr lang="zh-CN" sz="2400" b="0">
                <a:ea typeface="宋体" panose="02010600030101010101" pitchFamily="2" charset="-122"/>
              </a:rPr>
              <a:t>、</a:t>
            </a:r>
            <a:r>
              <a:rPr lang="zh-CN" sz="2400" b="1">
                <a:ea typeface="宋体" panose="02010600030101010101" pitchFamily="2" charset="-122"/>
              </a:rPr>
              <a:t>租赁负债</a:t>
            </a:r>
            <a:r>
              <a:rPr lang="zh-CN" sz="2400" b="0">
                <a:ea typeface="宋体" panose="02010600030101010101" pitchFamily="2" charset="-122"/>
              </a:rPr>
              <a:t>的</a:t>
            </a:r>
            <a:r>
              <a:rPr lang="zh-CN" sz="2400" b="1">
                <a:ea typeface="宋体" panose="02010600030101010101" pitchFamily="2" charset="-122"/>
              </a:rPr>
              <a:t>初始计量金额</a:t>
            </a:r>
            <a:r>
              <a:rPr lang="zh-CN" sz="2400" b="0">
                <a:ea typeface="宋体" panose="02010600030101010101" pitchFamily="2" charset="-122"/>
              </a:rPr>
              <a:t>。租赁负债应当按照租赁期开始日</a:t>
            </a:r>
            <a:r>
              <a:rPr lang="zh-CN" sz="2400" b="1">
                <a:ea typeface="宋体" panose="02010600030101010101" pitchFamily="2" charset="-122"/>
              </a:rPr>
              <a:t>尚未支付的租赁付款额</a:t>
            </a:r>
            <a:r>
              <a:rPr lang="zh-CN" sz="2400" b="0">
                <a:ea typeface="宋体" panose="02010600030101010101" pitchFamily="2" charset="-122"/>
              </a:rPr>
              <a:t>的</a:t>
            </a:r>
            <a:r>
              <a:rPr lang="zh-CN" sz="2400" b="1">
                <a:ea typeface="宋体" panose="02010600030101010101" pitchFamily="2" charset="-122"/>
              </a:rPr>
              <a:t>现值</a:t>
            </a:r>
            <a:r>
              <a:rPr lang="zh-CN" sz="2400" b="0">
                <a:ea typeface="宋体" panose="02010600030101010101" pitchFamily="2" charset="-122"/>
              </a:rPr>
              <a:t>进行初始计量。借：</a:t>
            </a:r>
            <a:r>
              <a:rPr lang="zh-CN" sz="2400" b="1">
                <a:ea typeface="宋体" panose="02010600030101010101" pitchFamily="2" charset="-122"/>
              </a:rPr>
              <a:t>使用权资产</a:t>
            </a:r>
            <a:r>
              <a:rPr lang="zh-CN" sz="2400" b="0">
                <a:ea typeface="宋体" panose="02010600030101010101" pitchFamily="2" charset="-122"/>
              </a:rPr>
              <a:t>　（</a:t>
            </a:r>
            <a:r>
              <a:rPr lang="zh-CN" sz="2400" b="1">
                <a:ea typeface="宋体" panose="02010600030101010101" pitchFamily="2" charset="-122"/>
              </a:rPr>
              <a:t>租赁付款额现值</a:t>
            </a:r>
            <a:r>
              <a:rPr lang="zh-CN" sz="2400" b="0">
                <a:ea typeface="宋体" panose="02010600030101010101" pitchFamily="2" charset="-122"/>
              </a:rPr>
              <a:t>）　　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（差额）　　贷：</a:t>
            </a:r>
            <a:r>
              <a:rPr lang="zh-CN" sz="2400" b="1">
                <a:ea typeface="宋体" panose="02010600030101010101" pitchFamily="2" charset="-122"/>
              </a:rPr>
              <a:t>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租赁付款额</a:t>
            </a:r>
            <a:r>
              <a:rPr lang="zh-CN" sz="2400" b="0">
                <a:ea typeface="宋体" panose="02010600030101010101" pitchFamily="2" charset="-122"/>
              </a:rPr>
              <a:t>　（</a:t>
            </a:r>
            <a:r>
              <a:rPr lang="zh-CN" sz="2400" b="1">
                <a:ea typeface="宋体" panose="02010600030101010101" pitchFamily="2" charset="-122"/>
              </a:rPr>
              <a:t>租赁付款额</a:t>
            </a:r>
            <a:r>
              <a:rPr lang="zh-CN" sz="2400" b="0">
                <a:ea typeface="宋体" panose="02010600030101010101" pitchFamily="2" charset="-122"/>
              </a:rPr>
              <a:t>）　</a:t>
            </a:r>
            <a:r>
              <a:rPr lang="en-US" alt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、在</a:t>
            </a:r>
            <a:r>
              <a:rPr lang="zh-CN" sz="2400" b="1">
                <a:ea typeface="宋体" panose="02010600030101010101" pitchFamily="2" charset="-122"/>
              </a:rPr>
              <a:t>租赁期开始日或之前</a:t>
            </a:r>
            <a:r>
              <a:rPr lang="zh-CN" sz="2400" b="0">
                <a:ea typeface="宋体" panose="02010600030101010101" pitchFamily="2" charset="-122"/>
              </a:rPr>
              <a:t>支付的</a:t>
            </a:r>
            <a:r>
              <a:rPr lang="zh-CN" sz="2400" b="1">
                <a:ea typeface="宋体" panose="02010600030101010101" pitchFamily="2" charset="-122"/>
              </a:rPr>
              <a:t>租赁付款额</a:t>
            </a:r>
            <a:r>
              <a:rPr lang="zh-CN" sz="2400" b="0">
                <a:ea typeface="宋体" panose="02010600030101010101" pitchFamily="2" charset="-122"/>
              </a:rPr>
              <a:t>；</a:t>
            </a:r>
            <a:r>
              <a:rPr lang="zh-CN" sz="2400" b="1">
                <a:ea typeface="宋体" panose="02010600030101010101" pitchFamily="2" charset="-122"/>
              </a:rPr>
              <a:t>存在租赁激励的</a:t>
            </a:r>
            <a:r>
              <a:rPr lang="zh-CN" sz="2400" b="0">
                <a:ea typeface="宋体" panose="02010600030101010101" pitchFamily="2" charset="-122"/>
              </a:rPr>
              <a:t>，应</a:t>
            </a:r>
            <a:r>
              <a:rPr lang="zh-CN" sz="2400" b="1">
                <a:ea typeface="宋体" panose="02010600030101010101" pitchFamily="2" charset="-122"/>
              </a:rPr>
              <a:t>扣除已享受的租赁激励</a:t>
            </a:r>
            <a:r>
              <a:rPr lang="zh-CN" sz="2400" b="0">
                <a:ea typeface="宋体" panose="02010600030101010101" pitchFamily="2" charset="-122"/>
              </a:rPr>
              <a:t>相关金额。　　（1）在租赁期开始日或之前支付的租赁付款额（</a:t>
            </a:r>
            <a:r>
              <a:rPr lang="zh-CN" sz="2400" b="1">
                <a:ea typeface="宋体" panose="02010600030101010101" pitchFamily="2" charset="-122"/>
              </a:rPr>
              <a:t>本身就是现值，不需要折现</a:t>
            </a:r>
            <a:r>
              <a:rPr lang="zh-CN" sz="2400" b="0">
                <a:ea typeface="宋体" panose="02010600030101010101" pitchFamily="2" charset="-122"/>
              </a:rPr>
              <a:t>）　　借：使用权资产　　　　贷：银行存款　　（2）享受的租赁激励相关金额（</a:t>
            </a:r>
            <a:r>
              <a:rPr lang="zh-CN" sz="2400" b="1">
                <a:ea typeface="宋体" panose="02010600030101010101" pitchFamily="2" charset="-122"/>
              </a:rPr>
              <a:t>本身就是现值，不需要折现</a:t>
            </a:r>
            <a:r>
              <a:rPr lang="zh-CN" sz="2400" b="0">
                <a:ea typeface="宋体" panose="02010600030101010101" pitchFamily="2" charset="-122"/>
              </a:rPr>
              <a:t>）　　借：银行存款　　　　　贷：使用权资产　</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38860" y="1468755"/>
            <a:ext cx="9901555" cy="4523105"/>
          </a:xfrm>
          <a:prstGeom prst="rect">
            <a:avLst/>
          </a:prstGeom>
          <a:noFill/>
          <a:ln w="9525">
            <a:noFill/>
          </a:ln>
        </p:spPr>
        <p:txBody>
          <a:bodyPr wrap="square">
            <a:spAutoFit/>
          </a:bodyPr>
          <a:p>
            <a:pPr indent="0" fontAlgn="auto">
              <a:lnSpc>
                <a:spcPct val="150000"/>
              </a:lnSpc>
            </a:pPr>
            <a:r>
              <a:rPr lang="en-US" sz="2400" b="0">
                <a:latin typeface="宋体" panose="02010600030101010101" pitchFamily="2" charset="-122"/>
                <a:ea typeface="宋体" panose="02010600030101010101" pitchFamily="2" charset="-122"/>
              </a:rPr>
              <a:t>3</a:t>
            </a:r>
            <a:r>
              <a:rPr lang="zh-CN" sz="2400" b="0">
                <a:ea typeface="宋体" panose="02010600030101010101" pitchFamily="2" charset="-122"/>
              </a:rPr>
              <a:t>、承租人发生的</a:t>
            </a:r>
            <a:r>
              <a:rPr lang="zh-CN" sz="2400" b="1">
                <a:ea typeface="宋体" panose="02010600030101010101" pitchFamily="2" charset="-122"/>
              </a:rPr>
              <a:t>初始直接费用</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初始直接费用属于</a:t>
            </a:r>
            <a:r>
              <a:rPr lang="zh-CN" sz="2400" b="1">
                <a:ea typeface="宋体" panose="02010600030101010101" pitchFamily="2" charset="-122"/>
              </a:rPr>
              <a:t>增量成本</a:t>
            </a:r>
            <a:r>
              <a:rPr lang="zh-CN" sz="2400" b="0">
                <a:ea typeface="宋体" panose="02010600030101010101" pitchFamily="2" charset="-122"/>
              </a:rPr>
              <a:t>（</a:t>
            </a:r>
            <a:r>
              <a:rPr lang="zh-CN" sz="2400" b="1">
                <a:ea typeface="宋体" panose="02010600030101010101" pitchFamily="2" charset="-122"/>
              </a:rPr>
              <a:t>如果不取得该租赁，就不会发生的成本</a:t>
            </a:r>
            <a:r>
              <a:rPr lang="zh-CN" sz="2400" b="0">
                <a:ea typeface="宋体" panose="02010600030101010101" pitchFamily="2" charset="-122"/>
              </a:rPr>
              <a:t>），</a:t>
            </a:r>
            <a:r>
              <a:rPr lang="zh-CN" sz="2400" b="1">
                <a:ea typeface="宋体" panose="02010600030101010101" pitchFamily="2" charset="-122"/>
              </a:rPr>
              <a:t>如</a:t>
            </a:r>
            <a:r>
              <a:rPr lang="zh-CN" sz="2400" b="0">
                <a:ea typeface="宋体" panose="02010600030101010101" pitchFamily="2" charset="-122"/>
              </a:rPr>
              <a:t>：佣金、印花税等。</a:t>
            </a:r>
            <a:r>
              <a:rPr lang="zh-CN" sz="2400" b="1">
                <a:ea typeface="宋体" panose="02010600030101010101" pitchFamily="2" charset="-122"/>
              </a:rPr>
              <a:t>无论是否实际取得租赁都会发生的支出</a:t>
            </a:r>
            <a:r>
              <a:rPr lang="zh-CN" sz="2400" b="0">
                <a:ea typeface="宋体" panose="02010600030101010101" pitchFamily="2" charset="-122"/>
              </a:rPr>
              <a:t>，</a:t>
            </a:r>
            <a:r>
              <a:rPr lang="zh-CN" sz="2400" b="1">
                <a:ea typeface="宋体" panose="02010600030101010101" pitchFamily="2" charset="-122"/>
              </a:rPr>
              <a:t>不属于</a:t>
            </a:r>
            <a:r>
              <a:rPr lang="zh-CN" sz="2400" b="0">
                <a:ea typeface="宋体" panose="02010600030101010101" pitchFamily="2" charset="-122"/>
              </a:rPr>
              <a:t>初始直接费用，</a:t>
            </a:r>
            <a:r>
              <a:rPr lang="zh-CN" sz="2400" b="1">
                <a:ea typeface="宋体" panose="02010600030101010101" pitchFamily="2" charset="-122"/>
              </a:rPr>
              <a:t>如</a:t>
            </a:r>
            <a:r>
              <a:rPr lang="zh-CN" sz="2400" b="0">
                <a:ea typeface="宋体" panose="02010600030101010101" pitchFamily="2" charset="-122"/>
              </a:rPr>
              <a:t>：为评估是否签订租赁而发生的差旅费、法律费用等，</a:t>
            </a:r>
            <a:r>
              <a:rPr lang="zh-CN" sz="2400" b="1">
                <a:ea typeface="宋体" panose="02010600030101010101" pitchFamily="2" charset="-122"/>
              </a:rPr>
              <a:t>实际发生时计入当期损益</a:t>
            </a:r>
            <a:r>
              <a:rPr lang="zh-CN" sz="2400" b="0">
                <a:ea typeface="宋体" panose="02010600030101010101" pitchFamily="2" charset="-122"/>
              </a:rPr>
              <a:t>。　　借：使用权资产　（佣金、印花税）（</a:t>
            </a:r>
            <a:r>
              <a:rPr lang="zh-CN" sz="2400" b="1">
                <a:ea typeface="宋体" panose="02010600030101010101" pitchFamily="2" charset="-122"/>
              </a:rPr>
              <a:t>本身就是现值，不需要折现</a:t>
            </a:r>
            <a:r>
              <a:rPr lang="zh-CN" sz="2400" b="0">
                <a:ea typeface="宋体" panose="02010600030101010101" pitchFamily="2" charset="-122"/>
              </a:rPr>
              <a:t>）　　　　　贷：银行存款</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69340" y="1725930"/>
            <a:ext cx="8522335" cy="2861310"/>
          </a:xfrm>
          <a:prstGeom prst="rect">
            <a:avLst/>
          </a:prstGeom>
          <a:noFill/>
          <a:ln w="9525">
            <a:noFill/>
          </a:ln>
        </p:spPr>
        <p:txBody>
          <a:bodyPr wrap="square">
            <a:spAutoFit/>
          </a:bodyPr>
          <a:p>
            <a:pPr indent="0" fontAlgn="auto">
              <a:lnSpc>
                <a:spcPct val="150000"/>
              </a:lnSpc>
            </a:pPr>
            <a:r>
              <a:rPr lang="en-US" sz="2400" b="0">
                <a:latin typeface="宋体" panose="02010600030101010101" pitchFamily="2" charset="-122"/>
                <a:ea typeface="宋体" panose="02010600030101010101" pitchFamily="2" charset="-122"/>
              </a:rPr>
              <a:t>4</a:t>
            </a:r>
            <a:r>
              <a:rPr lang="zh-CN" sz="2400" b="0">
                <a:ea typeface="宋体" panose="02010600030101010101" pitchFamily="2" charset="-122"/>
              </a:rPr>
              <a:t>、承租人为</a:t>
            </a:r>
            <a:r>
              <a:rPr lang="zh-CN" sz="2400" b="1">
                <a:ea typeface="宋体" panose="02010600030101010101" pitchFamily="2" charset="-122"/>
              </a:rPr>
              <a:t>拆卸</a:t>
            </a:r>
            <a:r>
              <a:rPr lang="zh-CN" sz="2400" b="0">
                <a:ea typeface="宋体" panose="02010600030101010101" pitchFamily="2" charset="-122"/>
              </a:rPr>
              <a:t>及</a:t>
            </a:r>
            <a:r>
              <a:rPr lang="zh-CN" sz="2400" b="1">
                <a:ea typeface="宋体" panose="02010600030101010101" pitchFamily="2" charset="-122"/>
              </a:rPr>
              <a:t>移除</a:t>
            </a:r>
            <a:r>
              <a:rPr lang="zh-CN" sz="2400" b="0">
                <a:ea typeface="宋体" panose="02010600030101010101" pitchFamily="2" charset="-122"/>
              </a:rPr>
              <a:t>租赁资产、</a:t>
            </a:r>
            <a:r>
              <a:rPr lang="zh-CN" sz="2400" b="1">
                <a:ea typeface="宋体" panose="02010600030101010101" pitchFamily="2" charset="-122"/>
              </a:rPr>
              <a:t>复原</a:t>
            </a:r>
            <a:r>
              <a:rPr lang="zh-CN" sz="2400" b="0">
                <a:ea typeface="宋体" panose="02010600030101010101" pitchFamily="2" charset="-122"/>
              </a:rPr>
              <a:t>租赁资产所在场地或将租赁资产</a:t>
            </a:r>
            <a:r>
              <a:rPr lang="zh-CN" sz="2400" b="1">
                <a:ea typeface="宋体" panose="02010600030101010101" pitchFamily="2" charset="-122"/>
              </a:rPr>
              <a:t>恢复</a:t>
            </a:r>
            <a:r>
              <a:rPr lang="zh-CN" sz="2400" b="0">
                <a:ea typeface="宋体" panose="02010600030101010101" pitchFamily="2" charset="-122"/>
              </a:rPr>
              <a:t>至租赁条款约定状态预计将发生的成本。</a:t>
            </a:r>
            <a:r>
              <a:rPr lang="zh-CN" sz="2400" b="1">
                <a:ea typeface="宋体" panose="02010600030101010101" pitchFamily="2" charset="-122"/>
              </a:rPr>
              <a:t>需要考虑货币时间价值</a:t>
            </a:r>
            <a:r>
              <a:rPr lang="zh-CN" sz="2400" b="0">
                <a:ea typeface="宋体" panose="02010600030101010101" pitchFamily="2" charset="-122"/>
              </a:rPr>
              <a:t>。（</a:t>
            </a:r>
            <a:r>
              <a:rPr lang="zh-CN" sz="2400" b="1">
                <a:ea typeface="宋体" panose="02010600030101010101" pitchFamily="2" charset="-122"/>
              </a:rPr>
              <a:t>类似弃置费用</a:t>
            </a:r>
            <a:r>
              <a:rPr lang="zh-CN" sz="2400" b="0">
                <a:ea typeface="宋体" panose="02010600030101010101" pitchFamily="2" charset="-122"/>
              </a:rPr>
              <a:t>）　　借：使用权资产　（</a:t>
            </a:r>
            <a:r>
              <a:rPr lang="zh-CN" sz="2400" b="1">
                <a:ea typeface="宋体" panose="02010600030101010101" pitchFamily="2" charset="-122"/>
              </a:rPr>
              <a:t>现值</a:t>
            </a:r>
            <a:r>
              <a:rPr lang="zh-CN" sz="2400" b="0">
                <a:ea typeface="宋体" panose="02010600030101010101" pitchFamily="2" charset="-122"/>
              </a:rPr>
              <a:t>）　　　　　贷：</a:t>
            </a:r>
            <a:r>
              <a:rPr lang="zh-CN" sz="2400" b="1">
                <a:ea typeface="宋体" panose="02010600030101010101" pitchFamily="2" charset="-122"/>
              </a:rPr>
              <a:t>预计负债</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59385" y="843915"/>
            <a:ext cx="11873230" cy="5169535"/>
          </a:xfrm>
          <a:prstGeom prst="rect">
            <a:avLst/>
          </a:prstGeom>
          <a:noFill/>
          <a:ln w="9525">
            <a:noFill/>
          </a:ln>
        </p:spPr>
        <p:txBody>
          <a:bodyPr wrap="square">
            <a:spAutoFit/>
          </a:bodyPr>
          <a:p>
            <a:pPr indent="0" fontAlgn="auto">
              <a:lnSpc>
                <a:spcPct val="150000"/>
              </a:lnSpc>
            </a:pPr>
            <a:r>
              <a:rPr lang="en-US" altLang="zh-CN" sz="2000" b="0">
                <a:ea typeface="宋体" panose="02010600030101010101" pitchFamily="2" charset="-122"/>
              </a:rPr>
              <a:t>      </a:t>
            </a:r>
            <a:r>
              <a:rPr lang="zh-CN" sz="2000" b="0">
                <a:ea typeface="宋体" panose="02010600030101010101" pitchFamily="2" charset="-122"/>
              </a:rPr>
              <a:t>【例】</a:t>
            </a:r>
            <a:r>
              <a:rPr lang="en-US" sz="2000" b="0">
                <a:latin typeface="宋体" panose="02010600030101010101" pitchFamily="2" charset="-122"/>
                <a:ea typeface="宋体" panose="02010600030101010101" pitchFamily="2" charset="-122"/>
              </a:rPr>
              <a:t>20</a:t>
            </a:r>
            <a:r>
              <a:rPr lang="zh-CN" sz="2000" b="0">
                <a:ea typeface="宋体" panose="02010600030101010101" pitchFamily="2" charset="-122"/>
              </a:rPr>
              <a:t>21年1月1日，</a:t>
            </a:r>
            <a:r>
              <a:rPr lang="zh-CN" sz="2000" b="1">
                <a:ea typeface="宋体" panose="02010600030101010101" pitchFamily="2" charset="-122"/>
              </a:rPr>
              <a:t>承租人甲公司</a:t>
            </a:r>
            <a:r>
              <a:rPr lang="zh-CN" sz="2000" b="0">
                <a:ea typeface="宋体" panose="02010600030101010101" pitchFamily="2" charset="-122"/>
              </a:rPr>
              <a:t>就某栋建筑物的某3个楼层与</a:t>
            </a:r>
            <a:r>
              <a:rPr lang="zh-CN" sz="2000" b="1">
                <a:ea typeface="宋体" panose="02010600030101010101" pitchFamily="2" charset="-122"/>
              </a:rPr>
              <a:t>出租人乙公司</a:t>
            </a:r>
            <a:r>
              <a:rPr lang="zh-CN" sz="2000" b="0">
                <a:ea typeface="宋体" panose="02010600030101010101" pitchFamily="2" charset="-122"/>
              </a:rPr>
              <a:t>签订了为期10年的租赁协议，并拥有5年的续租选择权。有关资料如下：　　（1）初始租赁期内的不含税租金为每年1 000万元，续租期间为每年1 100万元，</a:t>
            </a:r>
            <a:r>
              <a:rPr lang="zh-CN" sz="2000" b="1">
                <a:ea typeface="宋体" panose="02010600030101010101" pitchFamily="2" charset="-122"/>
              </a:rPr>
              <a:t>所有款项应于每年年初支付</a:t>
            </a:r>
            <a:r>
              <a:rPr lang="zh-CN" sz="2000" b="0">
                <a:ea typeface="宋体" panose="02010600030101010101" pitchFamily="2" charset="-122"/>
              </a:rPr>
              <a:t>；（2）为获得该项租赁，甲公司发生的初始直接费用为400万元，其中，300万元为向该楼层</a:t>
            </a:r>
            <a:r>
              <a:rPr lang="zh-CN" sz="2000" b="1">
                <a:ea typeface="宋体" panose="02010600030101010101" pitchFamily="2" charset="-122"/>
              </a:rPr>
              <a:t>前任租户</a:t>
            </a:r>
            <a:r>
              <a:rPr lang="zh-CN" sz="2000" b="0">
                <a:ea typeface="宋体" panose="02010600030101010101" pitchFamily="2" charset="-122"/>
              </a:rPr>
              <a:t>支付的款项，100万元为向</a:t>
            </a:r>
            <a:r>
              <a:rPr lang="zh-CN" sz="2000" b="1">
                <a:ea typeface="宋体" panose="02010600030101010101" pitchFamily="2" charset="-122"/>
              </a:rPr>
              <a:t>促成此租赁交易</a:t>
            </a:r>
            <a:r>
              <a:rPr lang="zh-CN" sz="2000" b="0">
                <a:ea typeface="宋体" panose="02010600030101010101" pitchFamily="2" charset="-122"/>
              </a:rPr>
              <a:t>的房地产中介支付的佣金；（3）作为对甲公司的激励，乙公司同意</a:t>
            </a:r>
            <a:r>
              <a:rPr lang="zh-CN" sz="2000" b="1">
                <a:ea typeface="宋体" panose="02010600030101010101" pitchFamily="2" charset="-122"/>
              </a:rPr>
              <a:t>补偿</a:t>
            </a:r>
            <a:r>
              <a:rPr lang="zh-CN" sz="2000" b="0">
                <a:ea typeface="宋体" panose="02010600030101010101" pitchFamily="2" charset="-122"/>
              </a:rPr>
              <a:t>甲公司100万元的佣金；（4）在租赁期开始日，甲公司评估后认为，不能合理确定将行使续租选择权，因此，将租赁期确定为10年；（</a:t>
            </a:r>
            <a:r>
              <a:rPr lang="en-US" sz="2000" b="0">
                <a:latin typeface="宋体" panose="02010600030101010101" pitchFamily="2" charset="-122"/>
                <a:ea typeface="宋体" panose="02010600030101010101" pitchFamily="2" charset="-122"/>
              </a:rPr>
              <a:t>5</a:t>
            </a:r>
            <a:r>
              <a:rPr lang="zh-CN" sz="2000" b="0">
                <a:ea typeface="宋体" panose="02010600030101010101" pitchFamily="2" charset="-122"/>
              </a:rPr>
              <a:t>）预计租赁期结束建筑物3个楼层</a:t>
            </a:r>
            <a:r>
              <a:rPr lang="zh-CN" sz="2000" b="1">
                <a:ea typeface="宋体" panose="02010600030101010101" pitchFamily="2" charset="-122"/>
              </a:rPr>
              <a:t>恢复</a:t>
            </a:r>
            <a:r>
              <a:rPr lang="zh-CN" sz="2000" b="0">
                <a:ea typeface="宋体" panose="02010600030101010101" pitchFamily="2" charset="-122"/>
              </a:rPr>
              <a:t>最初状态将发生成本100万元。为简化处理，假设不考虑相关税费影响；（</a:t>
            </a:r>
            <a:r>
              <a:rPr lang="en-US" sz="2000" b="0">
                <a:latin typeface="宋体" panose="02010600030101010101" pitchFamily="2" charset="-122"/>
                <a:ea typeface="宋体" panose="02010600030101010101" pitchFamily="2" charset="-122"/>
              </a:rPr>
              <a:t>6</a:t>
            </a:r>
            <a:r>
              <a:rPr lang="zh-CN" sz="2000" b="0">
                <a:ea typeface="宋体" panose="02010600030101010101" pitchFamily="2" charset="-122"/>
              </a:rPr>
              <a:t>）甲公司无法确定租赁内含利率，其</a:t>
            </a:r>
            <a:r>
              <a:rPr lang="zh-CN" sz="2000" b="1">
                <a:ea typeface="宋体" panose="02010600030101010101" pitchFamily="2" charset="-122"/>
              </a:rPr>
              <a:t>增量借款利率</a:t>
            </a:r>
            <a:r>
              <a:rPr lang="zh-CN" sz="2000" b="0">
                <a:ea typeface="宋体" panose="02010600030101010101" pitchFamily="2" charset="-122"/>
              </a:rPr>
              <a:t>为每年5％，该利率反映的是甲公司以类似抵押条件借入期限为10年、与使用权资产等值的相同币种的借款而必须支付的利率。[已知：（P/A，5％，9）＝7.10782；（P/F，5％，10）＝0.6139]　　要求：编制承租人甲公司租赁期开始日相关会计分录。</a:t>
            </a:r>
            <a:endParaRPr lang="zh-CN" altLang="en-US" sz="20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56235" y="1301750"/>
            <a:ext cx="11835765" cy="4521835"/>
          </a:xfrm>
          <a:prstGeom prst="rect">
            <a:avLst/>
          </a:prstGeom>
          <a:noFill/>
          <a:ln w="9525">
            <a:noFill/>
          </a:ln>
        </p:spPr>
        <p:txBody>
          <a:bodyPr wrap="square">
            <a:spAutoFit/>
          </a:bodyPr>
          <a:p>
            <a:pPr indent="0" fontAlgn="auto">
              <a:lnSpc>
                <a:spcPct val="120000"/>
              </a:lnSpc>
            </a:pPr>
            <a:r>
              <a:rPr lang="zh-CN" sz="2400" b="0">
                <a:ea typeface="宋体" panose="02010600030101010101" pitchFamily="2" charset="-122"/>
              </a:rPr>
              <a:t>（1）计算甲公司租赁期开始日租赁付款额的现值，并确认租赁负债和使用权资产。　　剩余9期租赁付款额＝1 000×9＝9 000　　租赁负债初始确认金额＝剩余9期租赁付款额的现值＝1 000×（</a:t>
            </a:r>
            <a:r>
              <a:rPr lang="zh-CN" sz="2400" b="1">
                <a:ea typeface="宋体" panose="02010600030101010101" pitchFamily="2" charset="-122"/>
              </a:rPr>
              <a:t>P/A，5％，9</a:t>
            </a:r>
            <a:r>
              <a:rPr lang="zh-CN" sz="2400" b="0">
                <a:ea typeface="宋体" panose="02010600030101010101" pitchFamily="2" charset="-122"/>
              </a:rPr>
              <a:t>）＝1 000×7.10782＝7 107.82　　借：</a:t>
            </a:r>
            <a:r>
              <a:rPr lang="zh-CN" sz="2400" b="1">
                <a:ea typeface="宋体" panose="02010600030101010101" pitchFamily="2" charset="-122"/>
              </a:rPr>
              <a:t>使用权资产</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7 107.82</a:t>
            </a:r>
            <a:r>
              <a:rPr lang="zh-CN" sz="2400" b="0">
                <a:ea typeface="宋体" panose="02010600030101010101" pitchFamily="2" charset="-122"/>
              </a:rPr>
              <a:t>（</a:t>
            </a:r>
            <a:r>
              <a:rPr lang="zh-CN" sz="2400" b="1">
                <a:ea typeface="宋体" panose="02010600030101010101" pitchFamily="2" charset="-122"/>
              </a:rPr>
              <a:t>租赁付款额现值</a:t>
            </a:r>
            <a:r>
              <a:rPr lang="zh-CN" sz="2400" b="0">
                <a:ea typeface="宋体" panose="02010600030101010101" pitchFamily="2" charset="-122"/>
              </a:rPr>
              <a:t>）　　　　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1 892.18</a:t>
            </a:r>
            <a:r>
              <a:rPr lang="zh-CN" sz="2400" b="0">
                <a:ea typeface="宋体" panose="02010600030101010101" pitchFamily="2" charset="-122"/>
              </a:rPr>
              <a:t>（差额）　　　　贷：</a:t>
            </a:r>
            <a:r>
              <a:rPr lang="zh-CN" sz="2400" b="1">
                <a:ea typeface="宋体" panose="02010600030101010101" pitchFamily="2" charset="-122"/>
              </a:rPr>
              <a:t>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租赁付款额</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9 000</a:t>
            </a:r>
            <a:r>
              <a:rPr lang="zh-CN" sz="2400" b="0">
                <a:ea typeface="宋体" panose="02010600030101010101" pitchFamily="2" charset="-122"/>
              </a:rPr>
              <a:t>（</a:t>
            </a:r>
            <a:r>
              <a:rPr lang="zh-CN" sz="2400" b="1">
                <a:ea typeface="宋体" panose="02010600030101010101" pitchFamily="2" charset="-122"/>
              </a:rPr>
              <a:t>租赁付款额</a:t>
            </a:r>
            <a:r>
              <a:rPr lang="zh-CN" sz="2400" b="0">
                <a:ea typeface="宋体" panose="02010600030101010101" pitchFamily="2" charset="-122"/>
              </a:rPr>
              <a:t>）　　支付</a:t>
            </a:r>
            <a:r>
              <a:rPr lang="zh-CN" sz="2400" b="1">
                <a:ea typeface="宋体" panose="02010600030101010101" pitchFamily="2" charset="-122"/>
              </a:rPr>
              <a:t>第1年</a:t>
            </a:r>
            <a:r>
              <a:rPr lang="zh-CN" sz="2400" b="0">
                <a:ea typeface="宋体" panose="02010600030101010101" pitchFamily="2" charset="-122"/>
              </a:rPr>
              <a:t>的租赁付款额1000万元：　　借：使用权资产　</a:t>
            </a:r>
            <a:r>
              <a:rPr lang="en-US" sz="2400" b="0">
                <a:latin typeface="宋体" panose="02010600030101010101" pitchFamily="2" charset="-122"/>
                <a:ea typeface="宋体" panose="02010600030101010101" pitchFamily="2" charset="-122"/>
              </a:rPr>
              <a:t>1 000</a:t>
            </a:r>
            <a:r>
              <a:rPr lang="zh-CN" sz="2400" b="0">
                <a:ea typeface="宋体" panose="02010600030101010101" pitchFamily="2" charset="-122"/>
              </a:rPr>
              <a:t>　　　　贷：银行存款　　</a:t>
            </a:r>
            <a:r>
              <a:rPr lang="en-US" sz="2400" b="0">
                <a:latin typeface="宋体" panose="02010600030101010101" pitchFamily="2" charset="-122"/>
                <a:ea typeface="宋体" panose="02010600030101010101" pitchFamily="2" charset="-122"/>
              </a:rPr>
              <a:t>1 000</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24180" y="1167765"/>
            <a:ext cx="11767820" cy="4521835"/>
          </a:xfrm>
          <a:prstGeom prst="rect">
            <a:avLst/>
          </a:prstGeom>
          <a:noFill/>
          <a:ln w="9525">
            <a:noFill/>
          </a:ln>
        </p:spPr>
        <p:txBody>
          <a:bodyPr wrap="square">
            <a:spAutoFit/>
          </a:bodyPr>
          <a:p>
            <a:pPr indent="0" fontAlgn="auto">
              <a:lnSpc>
                <a:spcPct val="120000"/>
              </a:lnSpc>
            </a:pPr>
            <a:r>
              <a:rPr lang="en-US" altLang="zh-CN" sz="2400" b="0">
                <a:ea typeface="宋体" panose="02010600030101010101" pitchFamily="2" charset="-122"/>
              </a:rPr>
              <a:t>       </a:t>
            </a:r>
            <a:r>
              <a:rPr lang="zh-CN" sz="2400" b="0">
                <a:ea typeface="宋体" panose="02010600030101010101" pitchFamily="2" charset="-122"/>
              </a:rPr>
              <a:t>（2）将</a:t>
            </a:r>
            <a:r>
              <a:rPr lang="zh-CN" sz="2400" b="1">
                <a:ea typeface="宋体" panose="02010600030101010101" pitchFamily="2" charset="-122"/>
              </a:rPr>
              <a:t>初始直接费用</a:t>
            </a:r>
            <a:r>
              <a:rPr lang="zh-CN" sz="2400" b="0">
                <a:ea typeface="宋体" panose="02010600030101010101" pitchFamily="2" charset="-122"/>
              </a:rPr>
              <a:t>计入使用权资产的初始成本　　借：使用权资产　</a:t>
            </a:r>
            <a:r>
              <a:rPr lang="en-US" sz="2400" b="0">
                <a:latin typeface="宋体" panose="02010600030101010101" pitchFamily="2" charset="-122"/>
                <a:ea typeface="宋体" panose="02010600030101010101" pitchFamily="2" charset="-122"/>
              </a:rPr>
              <a:t>400</a:t>
            </a:r>
            <a:r>
              <a:rPr lang="zh-CN" sz="2400" b="0">
                <a:ea typeface="宋体" panose="02010600030101010101" pitchFamily="2" charset="-122"/>
              </a:rPr>
              <a:t>　　　　贷：银行存款　　</a:t>
            </a:r>
            <a:r>
              <a:rPr lang="en-US" sz="2400" b="0">
                <a:latin typeface="宋体" panose="02010600030101010101" pitchFamily="2" charset="-122"/>
                <a:ea typeface="宋体" panose="02010600030101010101" pitchFamily="2" charset="-122"/>
              </a:rPr>
              <a:t>400</a:t>
            </a:r>
            <a:r>
              <a:rPr lang="zh-CN" sz="2400" b="0">
                <a:ea typeface="宋体" panose="02010600030101010101" pitchFamily="2" charset="-122"/>
              </a:rPr>
              <a:t>　　（3）将已收的</a:t>
            </a:r>
            <a:r>
              <a:rPr lang="zh-CN" sz="2400" b="1">
                <a:ea typeface="宋体" panose="02010600030101010101" pitchFamily="2" charset="-122"/>
              </a:rPr>
              <a:t>租赁激励</a:t>
            </a:r>
            <a:r>
              <a:rPr lang="zh-CN" sz="2400" b="0">
                <a:ea typeface="宋体" panose="02010600030101010101" pitchFamily="2" charset="-122"/>
              </a:rPr>
              <a:t>相关金额从使用权资产入账价值中扣除　　借：银行存款　　</a:t>
            </a:r>
            <a:r>
              <a:rPr lang="en-US" sz="2400" b="0">
                <a:latin typeface="宋体" panose="02010600030101010101" pitchFamily="2" charset="-122"/>
                <a:ea typeface="宋体" panose="02010600030101010101" pitchFamily="2" charset="-122"/>
              </a:rPr>
              <a:t>100</a:t>
            </a:r>
            <a:r>
              <a:rPr lang="zh-CN" sz="2400" b="0">
                <a:ea typeface="宋体" panose="02010600030101010101" pitchFamily="2" charset="-122"/>
              </a:rPr>
              <a:t>　　　　贷：使用权资产　</a:t>
            </a:r>
            <a:r>
              <a:rPr lang="en-US" sz="2400" b="0">
                <a:latin typeface="宋体" panose="02010600030101010101" pitchFamily="2" charset="-122"/>
                <a:ea typeface="宋体" panose="02010600030101010101" pitchFamily="2" charset="-122"/>
              </a:rPr>
              <a:t>100</a:t>
            </a:r>
            <a:r>
              <a:rPr lang="zh-CN" sz="2400" b="0">
                <a:ea typeface="宋体" panose="02010600030101010101" pitchFamily="2" charset="-122"/>
              </a:rPr>
              <a:t>　　（4）</a:t>
            </a:r>
            <a:r>
              <a:rPr lang="zh-CN" sz="2400" b="1">
                <a:ea typeface="宋体" panose="02010600030101010101" pitchFamily="2" charset="-122"/>
              </a:rPr>
              <a:t>弃置费用</a:t>
            </a:r>
            <a:r>
              <a:rPr lang="zh-CN" sz="2400" b="0">
                <a:ea typeface="宋体" panose="02010600030101010101" pitchFamily="2" charset="-122"/>
              </a:rPr>
              <a:t>的现值＝100×（</a:t>
            </a:r>
            <a:r>
              <a:rPr lang="zh-CN" sz="2400" b="1">
                <a:ea typeface="宋体" panose="02010600030101010101" pitchFamily="2" charset="-122"/>
              </a:rPr>
              <a:t>P/F，5％，10</a:t>
            </a:r>
            <a:r>
              <a:rPr lang="zh-CN" sz="2400" b="0">
                <a:ea typeface="宋体" panose="02010600030101010101" pitchFamily="2" charset="-122"/>
              </a:rPr>
              <a:t>）＝100× 0.6139＝61.39　　借：使用权资产　</a:t>
            </a:r>
            <a:r>
              <a:rPr lang="en-US" sz="2400" b="0">
                <a:latin typeface="宋体" panose="02010600030101010101" pitchFamily="2" charset="-122"/>
                <a:ea typeface="宋体" panose="02010600030101010101" pitchFamily="2" charset="-122"/>
              </a:rPr>
              <a:t>61.39</a:t>
            </a:r>
            <a:r>
              <a:rPr lang="zh-CN" sz="2400" b="0">
                <a:ea typeface="宋体" panose="02010600030101010101" pitchFamily="2" charset="-122"/>
              </a:rPr>
              <a:t>（现值）　　　　贷：</a:t>
            </a:r>
            <a:r>
              <a:rPr lang="zh-CN" sz="2400" b="1">
                <a:ea typeface="宋体" panose="02010600030101010101" pitchFamily="2" charset="-122"/>
              </a:rPr>
              <a:t>预计负债</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61.39</a:t>
            </a:r>
            <a:r>
              <a:rPr lang="zh-CN" sz="2400" b="0">
                <a:ea typeface="宋体" panose="02010600030101010101" pitchFamily="2" charset="-122"/>
              </a:rPr>
              <a:t>　　</a:t>
            </a:r>
            <a:r>
              <a:rPr lang="zh-CN" sz="2400" b="1">
                <a:ea typeface="宋体" panose="02010600030101010101" pitchFamily="2" charset="-122"/>
              </a:rPr>
              <a:t>使用权资产的初始成本</a:t>
            </a:r>
            <a:r>
              <a:rPr lang="zh-CN" sz="2400" b="0">
                <a:ea typeface="宋体" panose="02010600030101010101" pitchFamily="2" charset="-122"/>
              </a:rPr>
              <a:t>＝7 107.82＋1 000＋400－100＋61.39＝8 469.21</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6390" y="770890"/>
            <a:ext cx="11129645" cy="563118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（三）租赁负债的后续计量</a:t>
            </a:r>
            <a:r>
              <a:rPr lang="zh-CN" sz="2400" b="0">
                <a:ea typeface="宋体" panose="02010600030101010101" pitchFamily="2" charset="-122"/>
              </a:rPr>
              <a:t>　　在</a:t>
            </a:r>
            <a:r>
              <a:rPr lang="zh-CN" sz="2400" b="1">
                <a:ea typeface="宋体" panose="02010600030101010101" pitchFamily="2" charset="-122"/>
              </a:rPr>
              <a:t>租赁期开始日后</a:t>
            </a:r>
            <a:r>
              <a:rPr lang="zh-CN" sz="2400" b="0">
                <a:ea typeface="宋体" panose="02010600030101010101" pitchFamily="2" charset="-122"/>
              </a:rPr>
              <a:t>，承租人应当按以下原则对租赁负债进行后续计量。　　</a:t>
            </a: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、确认租赁负债的利息（</a:t>
            </a:r>
            <a:r>
              <a:rPr lang="zh-CN" sz="2400" b="1">
                <a:ea typeface="宋体" panose="02010600030101010101" pitchFamily="2" charset="-122"/>
              </a:rPr>
              <a:t>摊销未确认融资费用</a:t>
            </a:r>
            <a:r>
              <a:rPr lang="zh-CN" sz="2400" b="0">
                <a:ea typeface="宋体" panose="02010600030101010101" pitchFamily="2" charset="-122"/>
              </a:rPr>
              <a:t>）　　借：财务费用、在建工程　　　　贷：</a:t>
            </a:r>
            <a:r>
              <a:rPr lang="zh-CN" sz="2400" b="1">
                <a:ea typeface="宋体" panose="02010600030101010101" pitchFamily="2" charset="-122"/>
              </a:rPr>
              <a:t>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a:t>
            </a:r>
            <a:r>
              <a:rPr lang="zh-CN" sz="2400" b="1">
                <a:ea typeface="宋体" panose="02010600030101010101" pitchFamily="2" charset="-122"/>
              </a:rPr>
              <a:t>提示</a:t>
            </a:r>
            <a:r>
              <a:rPr lang="zh-CN" sz="2400" b="0">
                <a:ea typeface="宋体" panose="02010600030101010101" pitchFamily="2" charset="-122"/>
              </a:rPr>
              <a:t>：承租人应当按照</a:t>
            </a:r>
            <a:r>
              <a:rPr lang="zh-CN" sz="2400" b="1">
                <a:ea typeface="宋体" panose="02010600030101010101" pitchFamily="2" charset="-122"/>
              </a:rPr>
              <a:t>固定的周期性利率</a:t>
            </a:r>
            <a:r>
              <a:rPr lang="zh-CN" sz="2400" b="0">
                <a:ea typeface="宋体" panose="02010600030101010101" pitchFamily="2" charset="-122"/>
              </a:rPr>
              <a:t>计算租赁负债在租赁期内各期间的利息费用，并计入</a:t>
            </a:r>
            <a:r>
              <a:rPr lang="zh-CN" sz="2400" b="1">
                <a:ea typeface="宋体" panose="02010600030101010101" pitchFamily="2" charset="-122"/>
              </a:rPr>
              <a:t>当期损益</a:t>
            </a:r>
            <a:r>
              <a:rPr lang="zh-CN" sz="2400" b="0">
                <a:ea typeface="宋体" panose="02010600030101010101" pitchFamily="2" charset="-122"/>
              </a:rPr>
              <a:t>，但按照借款费用等其他准则规定应当计入</a:t>
            </a:r>
            <a:r>
              <a:rPr lang="zh-CN" sz="2400" b="1">
                <a:ea typeface="宋体" panose="02010600030101010101" pitchFamily="2" charset="-122"/>
              </a:rPr>
              <a:t>相关资产成本</a:t>
            </a:r>
            <a:r>
              <a:rPr lang="zh-CN" sz="2400" b="0">
                <a:ea typeface="宋体" panose="02010600030101010101" pitchFamily="2" charset="-122"/>
              </a:rPr>
              <a:t>的，从其规定。周期性利率，是指承租人对租赁负债进行</a:t>
            </a:r>
            <a:r>
              <a:rPr lang="zh-CN" sz="2400" b="1">
                <a:ea typeface="宋体" panose="02010600030101010101" pitchFamily="2" charset="-122"/>
              </a:rPr>
              <a:t>初始计量时所采用的折现率</a:t>
            </a:r>
            <a:r>
              <a:rPr lang="zh-CN" sz="2400" b="0">
                <a:ea typeface="宋体" panose="02010600030101010101" pitchFamily="2" charset="-122"/>
              </a:rPr>
              <a:t>，或者因租赁付款额发生变动或因租赁变更而需按照修订后的折现率对租赁负债进行重新计量时，承租人所采用的</a:t>
            </a:r>
            <a:r>
              <a:rPr lang="zh-CN" sz="2400" b="1">
                <a:ea typeface="宋体" panose="02010600030101010101" pitchFamily="2" charset="-122"/>
              </a:rPr>
              <a:t>修订后的折现率</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9865" y="742950"/>
            <a:ext cx="11812270" cy="5631180"/>
          </a:xfrm>
          <a:prstGeom prst="rect">
            <a:avLst/>
          </a:prstGeom>
          <a:noFill/>
          <a:ln w="9525">
            <a:noFill/>
          </a:ln>
        </p:spPr>
        <p:txBody>
          <a:bodyPr wrap="square">
            <a:spAutoFit/>
          </a:bodyPr>
          <a:p>
            <a:pPr indent="0" fontAlgn="auto">
              <a:lnSpc>
                <a:spcPct val="150000"/>
              </a:lnSpc>
            </a:pPr>
            <a:r>
              <a:rPr lang="zh-CN" sz="2000" b="0">
                <a:ea typeface="宋体" panose="02010600030101010101" pitchFamily="2" charset="-122"/>
              </a:rPr>
              <a:t>2、支付租赁付款额借：</a:t>
            </a:r>
            <a:r>
              <a:rPr lang="zh-CN" sz="2000" b="1">
                <a:ea typeface="宋体" panose="02010600030101010101" pitchFamily="2" charset="-122"/>
              </a:rPr>
              <a:t>租赁负债—租赁付款额</a:t>
            </a:r>
            <a:r>
              <a:rPr lang="zh-CN" sz="2000" b="0">
                <a:ea typeface="宋体" panose="02010600030101010101" pitchFamily="2" charset="-122"/>
              </a:rPr>
              <a:t>　　贷：银行存款　　【例】沿用甲公司资料。　　要求：编制</a:t>
            </a:r>
            <a:r>
              <a:rPr lang="en-US" sz="2000" b="0">
                <a:latin typeface="宋体" panose="02010600030101010101" pitchFamily="2" charset="-122"/>
                <a:ea typeface="宋体" panose="02010600030101010101" pitchFamily="2" charset="-122"/>
              </a:rPr>
              <a:t>20</a:t>
            </a:r>
            <a:r>
              <a:rPr lang="zh-CN" sz="2000" b="0">
                <a:ea typeface="宋体" panose="02010600030101010101" pitchFamily="2" charset="-122"/>
              </a:rPr>
              <a:t>21年和2</a:t>
            </a:r>
            <a:r>
              <a:rPr lang="en-US" sz="2000" b="0">
                <a:latin typeface="宋体" panose="02010600030101010101" pitchFamily="2" charset="-122"/>
                <a:ea typeface="宋体" panose="02010600030101010101" pitchFamily="2" charset="-122"/>
              </a:rPr>
              <a:t>0</a:t>
            </a:r>
            <a:r>
              <a:rPr lang="zh-CN" sz="2000" b="0">
                <a:ea typeface="宋体" panose="02010600030101010101" pitchFamily="2" charset="-122"/>
              </a:rPr>
              <a:t>22年相关会计分录。</a:t>
            </a:r>
            <a:r>
              <a:rPr lang="en-US" sz="2000" b="1">
                <a:latin typeface="宋体" panose="02010600030101010101" pitchFamily="2" charset="-122"/>
                <a:ea typeface="宋体" panose="02010600030101010101" pitchFamily="2" charset="-122"/>
              </a:rPr>
              <a:t>20</a:t>
            </a:r>
            <a:r>
              <a:rPr lang="zh-CN" sz="2000" b="1">
                <a:ea typeface="宋体" panose="02010600030101010101" pitchFamily="2" charset="-122"/>
              </a:rPr>
              <a:t>21年末</a:t>
            </a:r>
            <a:r>
              <a:rPr lang="zh-CN" sz="2000" b="0">
                <a:ea typeface="宋体" panose="02010600030101010101" pitchFamily="2" charset="-122"/>
              </a:rPr>
              <a:t>：未确认融资费用的摊销额＝（</a:t>
            </a:r>
            <a:r>
              <a:rPr lang="zh-CN" sz="2000" b="1">
                <a:ea typeface="宋体" panose="02010600030101010101" pitchFamily="2" charset="-122"/>
              </a:rPr>
              <a:t>年初</a:t>
            </a:r>
            <a:r>
              <a:rPr lang="zh-CN" sz="2000" b="0">
                <a:ea typeface="宋体" panose="02010600030101010101" pitchFamily="2" charset="-122"/>
              </a:rPr>
              <a:t>租赁付款额9 000－</a:t>
            </a:r>
            <a:r>
              <a:rPr lang="zh-CN" sz="2000" b="1">
                <a:ea typeface="宋体" panose="02010600030101010101" pitchFamily="2" charset="-122"/>
              </a:rPr>
              <a:t>年初</a:t>
            </a:r>
            <a:r>
              <a:rPr lang="zh-CN" sz="2000" b="0">
                <a:ea typeface="宋体" panose="02010600030101010101" pitchFamily="2" charset="-122"/>
              </a:rPr>
              <a:t>未确认融资费用1 892.18）×5％＝355.39　　借：财务费用　　　　　　　　</a:t>
            </a:r>
            <a:r>
              <a:rPr lang="en-US" sz="2000" b="0">
                <a:latin typeface="宋体" panose="02010600030101010101" pitchFamily="2" charset="-122"/>
                <a:ea typeface="宋体" panose="02010600030101010101" pitchFamily="2" charset="-122"/>
              </a:rPr>
              <a:t>355.39</a:t>
            </a:r>
            <a:r>
              <a:rPr lang="zh-CN" sz="2000" b="0">
                <a:ea typeface="宋体" panose="02010600030101010101" pitchFamily="2" charset="-122"/>
              </a:rPr>
              <a:t>　　　　贷：</a:t>
            </a:r>
            <a:r>
              <a:rPr lang="zh-CN" sz="2000" b="1">
                <a:ea typeface="宋体" panose="02010600030101010101" pitchFamily="2" charset="-122"/>
              </a:rPr>
              <a:t>租赁负债</a:t>
            </a:r>
            <a:r>
              <a:rPr lang="en-US" sz="2000" b="0">
                <a:latin typeface="宋体" panose="02010600030101010101" pitchFamily="2" charset="-122"/>
                <a:ea typeface="宋体" panose="02010600030101010101" pitchFamily="2" charset="-122"/>
              </a:rPr>
              <a:t>—</a:t>
            </a:r>
            <a:r>
              <a:rPr lang="zh-CN" sz="2000" b="1">
                <a:ea typeface="宋体" panose="02010600030101010101" pitchFamily="2" charset="-122"/>
              </a:rPr>
              <a:t>未确认融资费用</a:t>
            </a:r>
            <a:r>
              <a:rPr lang="zh-CN" sz="2000" b="0">
                <a:ea typeface="宋体" panose="02010600030101010101" pitchFamily="2" charset="-122"/>
              </a:rPr>
              <a:t>　　</a:t>
            </a:r>
            <a:r>
              <a:rPr lang="en-US" sz="2000" b="0">
                <a:latin typeface="宋体" panose="02010600030101010101" pitchFamily="2" charset="-122"/>
                <a:ea typeface="宋体" panose="02010600030101010101" pitchFamily="2" charset="-122"/>
              </a:rPr>
              <a:t>355.39</a:t>
            </a:r>
            <a:r>
              <a:rPr lang="zh-CN" sz="2000" b="0">
                <a:ea typeface="宋体" panose="02010600030101010101" pitchFamily="2" charset="-122"/>
              </a:rPr>
              <a:t>　　弃置费用应负担的利息费用＝61.39×5％＝3.07　　借：财务费用　　　</a:t>
            </a:r>
            <a:r>
              <a:rPr lang="en-US" sz="2000" b="0">
                <a:latin typeface="宋体" panose="02010600030101010101" pitchFamily="2" charset="-122"/>
                <a:ea typeface="宋体" panose="02010600030101010101" pitchFamily="2" charset="-122"/>
              </a:rPr>
              <a:t>3.07</a:t>
            </a:r>
            <a:r>
              <a:rPr lang="zh-CN" sz="2000" b="0">
                <a:ea typeface="宋体" panose="02010600030101010101" pitchFamily="2" charset="-122"/>
              </a:rPr>
              <a:t>　　　　贷：</a:t>
            </a:r>
            <a:r>
              <a:rPr lang="zh-CN" sz="2000" b="1">
                <a:ea typeface="宋体" panose="02010600030101010101" pitchFamily="2" charset="-122"/>
              </a:rPr>
              <a:t>预计负债</a:t>
            </a:r>
            <a:r>
              <a:rPr lang="zh-CN" sz="2000" b="0">
                <a:ea typeface="宋体" panose="02010600030101010101" pitchFamily="2" charset="-122"/>
              </a:rPr>
              <a:t>　　　　</a:t>
            </a:r>
            <a:r>
              <a:rPr lang="en-US" sz="2000" b="0">
                <a:latin typeface="宋体" panose="02010600030101010101" pitchFamily="2" charset="-122"/>
                <a:ea typeface="宋体" panose="02010600030101010101" pitchFamily="2" charset="-122"/>
              </a:rPr>
              <a:t>3.07</a:t>
            </a:r>
            <a:endParaRPr lang="zh-CN" altLang="en-US" sz="20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01320" y="335915"/>
            <a:ext cx="11631295" cy="6185535"/>
          </a:xfrm>
          <a:prstGeom prst="rect">
            <a:avLst/>
          </a:prstGeom>
          <a:noFill/>
          <a:ln w="9525">
            <a:noFill/>
          </a:ln>
        </p:spPr>
        <p:txBody>
          <a:bodyPr wrap="square">
            <a:spAutoFit/>
          </a:bodyPr>
          <a:p>
            <a:pPr indent="0" fontAlgn="auto">
              <a:lnSpc>
                <a:spcPct val="150000"/>
              </a:lnSpc>
            </a:pPr>
            <a:r>
              <a:rPr lang="en-US" sz="2400" b="1">
                <a:latin typeface="宋体" panose="02010600030101010101" pitchFamily="2" charset="-122"/>
                <a:ea typeface="宋体" panose="02010600030101010101" pitchFamily="2" charset="-122"/>
              </a:rPr>
              <a:t>20</a:t>
            </a:r>
            <a:r>
              <a:rPr lang="zh-CN" sz="2400" b="1">
                <a:ea typeface="宋体" panose="02010600030101010101" pitchFamily="2" charset="-122"/>
              </a:rPr>
              <a:t>22年初</a:t>
            </a:r>
            <a:r>
              <a:rPr lang="zh-CN" sz="2400" b="0">
                <a:ea typeface="宋体" panose="02010600030101010101" pitchFamily="2" charset="-122"/>
              </a:rPr>
              <a:t>：　　借：</a:t>
            </a:r>
            <a:r>
              <a:rPr lang="zh-CN" sz="2400" b="1">
                <a:ea typeface="宋体" panose="02010600030101010101" pitchFamily="2" charset="-122"/>
              </a:rPr>
              <a:t>租赁负债—租赁付款额</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1 000</a:t>
            </a:r>
            <a:r>
              <a:rPr lang="zh-CN" sz="2400" b="0">
                <a:ea typeface="宋体" panose="02010600030101010101" pitchFamily="2" charset="-122"/>
              </a:rPr>
              <a:t>　　　　贷：银行存款　　　　　　　　　</a:t>
            </a:r>
            <a:r>
              <a:rPr lang="en-US" sz="2400" b="0">
                <a:latin typeface="宋体" panose="02010600030101010101" pitchFamily="2" charset="-122"/>
                <a:ea typeface="宋体" panose="02010600030101010101" pitchFamily="2" charset="-122"/>
              </a:rPr>
              <a:t>1 000</a:t>
            </a:r>
            <a:r>
              <a:rPr lang="en-US" sz="2400" b="1">
                <a:latin typeface="宋体" panose="02010600030101010101" pitchFamily="2" charset="-122"/>
                <a:ea typeface="宋体" panose="02010600030101010101" pitchFamily="2" charset="-122"/>
              </a:rPr>
              <a:t>20</a:t>
            </a:r>
            <a:r>
              <a:rPr lang="zh-CN" sz="2400" b="1">
                <a:ea typeface="宋体" panose="02010600030101010101" pitchFamily="2" charset="-122"/>
              </a:rPr>
              <a:t>22年末</a:t>
            </a:r>
            <a:r>
              <a:rPr lang="zh-CN" sz="2400" b="0">
                <a:ea typeface="宋体" panose="02010600030101010101" pitchFamily="2" charset="-122"/>
              </a:rPr>
              <a:t>：未确认融资费用的摊销额＝[（</a:t>
            </a:r>
            <a:r>
              <a:rPr lang="zh-CN" sz="2400" b="1">
                <a:ea typeface="宋体" panose="02010600030101010101" pitchFamily="2" charset="-122"/>
              </a:rPr>
              <a:t>9 000－1 000</a:t>
            </a:r>
            <a:r>
              <a:rPr lang="zh-CN" sz="2400" b="0">
                <a:ea typeface="宋体" panose="02010600030101010101" pitchFamily="2" charset="-122"/>
              </a:rPr>
              <a:t>）－（</a:t>
            </a:r>
            <a:r>
              <a:rPr lang="zh-CN" sz="2400" b="1">
                <a:ea typeface="宋体" panose="02010600030101010101" pitchFamily="2" charset="-122"/>
              </a:rPr>
              <a:t>1 892.18－355.39</a:t>
            </a:r>
            <a:r>
              <a:rPr lang="zh-CN" sz="2400" b="0">
                <a:ea typeface="宋体" panose="02010600030101010101" pitchFamily="2" charset="-122"/>
              </a:rPr>
              <a:t>）]×5％＝323.16　　借：财务费用　　　　　　　　　</a:t>
            </a:r>
            <a:r>
              <a:rPr lang="en-US" sz="2400" b="0">
                <a:latin typeface="宋体" panose="02010600030101010101" pitchFamily="2" charset="-122"/>
                <a:ea typeface="宋体" panose="02010600030101010101" pitchFamily="2" charset="-122"/>
              </a:rPr>
              <a:t>323.16</a:t>
            </a:r>
            <a:r>
              <a:rPr lang="zh-CN" sz="2400" b="0">
                <a:ea typeface="宋体" panose="02010600030101010101" pitchFamily="2" charset="-122"/>
              </a:rPr>
              <a:t>　　　　贷：</a:t>
            </a:r>
            <a:r>
              <a:rPr lang="zh-CN" sz="2400" b="1">
                <a:ea typeface="宋体" panose="02010600030101010101" pitchFamily="2" charset="-122"/>
              </a:rPr>
              <a:t>租赁负债—未确认融资费用</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323.16</a:t>
            </a:r>
            <a:r>
              <a:rPr lang="zh-CN" sz="2400" b="0">
                <a:ea typeface="宋体" panose="02010600030101010101" pitchFamily="2" charset="-122"/>
              </a:rPr>
              <a:t>　　弃置费用应负担的利息费用＝（61.39＋3.07）×5％＝3.22　　借：财务费用　　　　　　</a:t>
            </a:r>
            <a:r>
              <a:rPr lang="en-US" sz="2400" b="0">
                <a:latin typeface="宋体" panose="02010600030101010101" pitchFamily="2" charset="-122"/>
                <a:ea typeface="宋体" panose="02010600030101010101" pitchFamily="2" charset="-122"/>
              </a:rPr>
              <a:t>3.22</a:t>
            </a:r>
            <a:r>
              <a:rPr lang="zh-CN" sz="2400" b="0">
                <a:ea typeface="宋体" panose="02010600030101010101" pitchFamily="2" charset="-122"/>
              </a:rPr>
              <a:t>　　　　贷：</a:t>
            </a:r>
            <a:r>
              <a:rPr lang="zh-CN" sz="2400" b="1">
                <a:ea typeface="宋体" panose="02010600030101010101" pitchFamily="2" charset="-122"/>
              </a:rPr>
              <a:t>预计负债</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3.22</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78155" y="1524000"/>
            <a:ext cx="11433810" cy="2861310"/>
          </a:xfrm>
          <a:prstGeom prst="rect">
            <a:avLst/>
          </a:prstGeom>
          <a:noFill/>
          <a:ln w="9525">
            <a:noFill/>
          </a:ln>
        </p:spPr>
        <p:txBody>
          <a:bodyPr wrap="square">
            <a:spAutoFit/>
          </a:bodyPr>
          <a:p>
            <a:pPr indent="0" fontAlgn="auto">
              <a:lnSpc>
                <a:spcPct val="150000"/>
              </a:lnSpc>
            </a:pPr>
            <a:r>
              <a:rPr lang="en-US" altLang="zh-CN" sz="2400" b="1">
                <a:ea typeface="宋体" panose="02010600030101010101" pitchFamily="2" charset="-122"/>
              </a:rPr>
              <a:t>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1</a:t>
            </a:r>
            <a:r>
              <a:rPr lang="zh-CN" sz="2400" b="0">
                <a:ea typeface="宋体" panose="02010600030101010101" pitchFamily="2" charset="-122"/>
              </a:rPr>
              <a:t>：未纳入租赁负债计量的可变租赁付款额，即，</a:t>
            </a:r>
            <a:r>
              <a:rPr lang="zh-CN" sz="2400" b="1">
                <a:ea typeface="宋体" panose="02010600030101010101" pitchFamily="2" charset="-122"/>
              </a:rPr>
              <a:t>并非取决于指数或比率</a:t>
            </a:r>
            <a:r>
              <a:rPr lang="zh-CN" sz="2400" b="0">
                <a:ea typeface="宋体" panose="02010600030101010101" pitchFamily="2" charset="-122"/>
              </a:rPr>
              <a:t>的可变租赁付款额，应当在实际发生时计入</a:t>
            </a:r>
            <a:r>
              <a:rPr lang="zh-CN" sz="2400" b="1">
                <a:ea typeface="宋体" panose="02010600030101010101" pitchFamily="2" charset="-122"/>
              </a:rPr>
              <a:t>当期损益</a:t>
            </a:r>
            <a:r>
              <a:rPr lang="zh-CN" sz="2400" b="0">
                <a:ea typeface="宋体" panose="02010600030101010101" pitchFamily="2" charset="-122"/>
              </a:rPr>
              <a:t>，但按照存货等其他准则规定应当计入</a:t>
            </a:r>
            <a:r>
              <a:rPr lang="zh-CN" sz="2400" b="1">
                <a:ea typeface="宋体" panose="02010600030101010101" pitchFamily="2" charset="-122"/>
              </a:rPr>
              <a:t>相关资产成本</a:t>
            </a:r>
            <a:r>
              <a:rPr lang="zh-CN" sz="2400" b="0">
                <a:ea typeface="宋体" panose="02010600030101010101" pitchFamily="2" charset="-122"/>
              </a:rPr>
              <a:t>的，从其规定。　　</a:t>
            </a:r>
            <a:r>
              <a:rPr lang="zh-CN" sz="2400" b="1">
                <a:ea typeface="宋体" panose="02010600030101010101" pitchFamily="2" charset="-122"/>
              </a:rPr>
              <a:t>提示</a:t>
            </a:r>
            <a:r>
              <a:rPr lang="en-US" sz="2400" b="1">
                <a:latin typeface="宋体" panose="02010600030101010101" pitchFamily="2" charset="-122"/>
                <a:ea typeface="宋体" panose="02010600030101010101" pitchFamily="2" charset="-122"/>
              </a:rPr>
              <a:t>2</a:t>
            </a:r>
            <a:r>
              <a:rPr lang="zh-CN" sz="2400" b="0">
                <a:ea typeface="宋体" panose="02010600030101010101" pitchFamily="2" charset="-122"/>
              </a:rPr>
              <a:t>：</a:t>
            </a:r>
            <a:r>
              <a:rPr lang="zh-CN" sz="2400" b="1">
                <a:ea typeface="宋体" panose="02010600030101010101" pitchFamily="2" charset="-122"/>
              </a:rPr>
              <a:t>取决于租赁资产未来绩效</a:t>
            </a:r>
            <a:r>
              <a:rPr lang="zh-CN" sz="2400" b="0">
                <a:ea typeface="宋体" panose="02010600030101010101" pitchFamily="2" charset="-122"/>
              </a:rPr>
              <a:t>的可变租赁付款额，</a:t>
            </a:r>
            <a:r>
              <a:rPr lang="zh-CN" sz="2400" b="1">
                <a:ea typeface="宋体" panose="02010600030101010101" pitchFamily="2" charset="-122"/>
              </a:rPr>
              <a:t>不纳入租赁负债的初始计量</a:t>
            </a:r>
            <a:r>
              <a:rPr lang="zh-CN" sz="2400" b="0">
                <a:ea typeface="宋体" panose="02010600030101010101" pitchFamily="2" charset="-122"/>
              </a:rPr>
              <a:t>，在实际发生时计入</a:t>
            </a:r>
            <a:r>
              <a:rPr lang="zh-CN" sz="2400" b="1">
                <a:ea typeface="宋体" panose="02010600030101010101" pitchFamily="2" charset="-122"/>
              </a:rPr>
              <a:t>当期损益</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8402320" y="307340"/>
            <a:ext cx="3652520" cy="2402205"/>
            <a:chOff x="10948" y="3703"/>
            <a:chExt cx="5752" cy="3783"/>
          </a:xfrm>
        </p:grpSpPr>
        <p:sp>
          <p:nvSpPr>
            <p:cNvPr id="6" name="矩形 5"/>
            <p:cNvSpPr/>
            <p:nvPr/>
          </p:nvSpPr>
          <p:spPr>
            <a:xfrm>
              <a:off x="11591" y="3703"/>
              <a:ext cx="5109" cy="3454"/>
            </a:xfrm>
            <a:prstGeom prst="rect">
              <a:avLst/>
            </a:prstGeom>
            <a:solidFill>
              <a:srgbClr val="D7D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 name="图片 4" descr="apple-2568755__340"/>
            <p:cNvPicPr>
              <a:picLocks noChangeAspect="1"/>
            </p:cNvPicPr>
            <p:nvPr/>
          </p:nvPicPr>
          <p:blipFill>
            <a:blip r:embed="rId1"/>
            <a:stretch>
              <a:fillRect/>
            </a:stretch>
          </p:blipFill>
          <p:spPr>
            <a:xfrm>
              <a:off x="10948" y="4153"/>
              <a:ext cx="5193" cy="3333"/>
            </a:xfrm>
            <a:prstGeom prst="rect">
              <a:avLst/>
            </a:prstGeom>
            <a:ln w="63500">
              <a:solidFill>
                <a:srgbClr val="9EB2AC"/>
              </a:solidFill>
            </a:ln>
          </p:spPr>
        </p:pic>
      </p:grpSp>
      <p:sp>
        <p:nvSpPr>
          <p:cNvPr id="100" name="文本框 99"/>
          <p:cNvSpPr txBox="1"/>
          <p:nvPr/>
        </p:nvSpPr>
        <p:spPr>
          <a:xfrm>
            <a:off x="356235" y="1539240"/>
            <a:ext cx="10006965" cy="341503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三、企业会计准则的观念</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从原来的利润表观转向现在的资产负债表观。</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资产负债表观下关注的是资产和负债。资产是权利，负债是义务。</a:t>
            </a:r>
            <a:r>
              <a:rPr lang="zh-CN" sz="2400" b="1">
                <a:ea typeface="宋体" panose="02010600030101010101" pitchFamily="2" charset="-122"/>
              </a:rPr>
              <a:t>四、支出处理的基本原则</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每一个企业发生的每一笔支出，只有两个去向：一是资本化；二是费用化。但最终都走向费用化，因为现在的资产就是未来的费用。</a:t>
            </a:r>
            <a:endParaRPr lang="zh-CN"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35330" y="1721485"/>
            <a:ext cx="10417175" cy="341503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（四）使用权资产的后续计量</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、计量基础在</a:t>
            </a:r>
            <a:r>
              <a:rPr lang="zh-CN" sz="2400" b="1">
                <a:ea typeface="宋体" panose="02010600030101010101" pitchFamily="2" charset="-122"/>
              </a:rPr>
              <a:t>租赁期开始日后</a:t>
            </a:r>
            <a:r>
              <a:rPr lang="zh-CN" sz="2400" b="0">
                <a:ea typeface="宋体" panose="02010600030101010101" pitchFamily="2" charset="-122"/>
              </a:rPr>
              <a:t>，承租人应当采用</a:t>
            </a:r>
            <a:r>
              <a:rPr lang="zh-CN" sz="2400" b="1">
                <a:ea typeface="宋体" panose="02010600030101010101" pitchFamily="2" charset="-122"/>
              </a:rPr>
              <a:t>成本模式</a:t>
            </a:r>
            <a:r>
              <a:rPr lang="zh-CN" sz="2400" b="0">
                <a:ea typeface="宋体" panose="02010600030101010101" pitchFamily="2" charset="-122"/>
              </a:rPr>
              <a:t>对使用权资产进行后续计量。</a:t>
            </a:r>
            <a:r>
              <a:rPr lang="zh-CN" sz="2400" b="1">
                <a:ea typeface="宋体" panose="02010600030101010101" pitchFamily="2" charset="-122"/>
              </a:rPr>
              <a:t>使用权资产账面价值</a:t>
            </a:r>
            <a:r>
              <a:rPr lang="zh-CN" sz="2400" b="0">
                <a:ea typeface="宋体" panose="02010600030101010101" pitchFamily="2" charset="-122"/>
              </a:rPr>
              <a:t>＝成本－累计折旧－减值准备。　　承租人按照租赁准则有关规定</a:t>
            </a:r>
            <a:r>
              <a:rPr lang="zh-CN" sz="2400" b="1">
                <a:ea typeface="宋体" panose="02010600030101010101" pitchFamily="2" charset="-122"/>
              </a:rPr>
              <a:t>重新计量租赁负债的</a:t>
            </a:r>
            <a:r>
              <a:rPr lang="zh-CN" sz="2400" b="0">
                <a:ea typeface="宋体" panose="02010600030101010101" pitchFamily="2" charset="-122"/>
              </a:rPr>
              <a:t>，应当相应</a:t>
            </a:r>
            <a:r>
              <a:rPr lang="zh-CN" sz="2400" b="1">
                <a:ea typeface="宋体" panose="02010600030101010101" pitchFamily="2" charset="-122"/>
              </a:rPr>
              <a:t>调整使用权资产的账面价值</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88290" y="1476375"/>
            <a:ext cx="11615420" cy="4707890"/>
          </a:xfrm>
          <a:prstGeom prst="rect">
            <a:avLst/>
          </a:prstGeom>
          <a:noFill/>
          <a:ln w="9525">
            <a:noFill/>
          </a:ln>
        </p:spPr>
        <p:txBody>
          <a:bodyPr wrap="square">
            <a:spAutoFit/>
          </a:bodyPr>
          <a:p>
            <a:pPr indent="0" fontAlgn="auto">
              <a:lnSpc>
                <a:spcPct val="150000"/>
              </a:lnSpc>
            </a:pPr>
            <a:r>
              <a:rPr lang="en-US" sz="2000" b="0">
                <a:latin typeface="宋体" panose="02010600030101010101" pitchFamily="2" charset="-122"/>
                <a:ea typeface="宋体" panose="02010600030101010101" pitchFamily="2" charset="-122"/>
              </a:rPr>
              <a:t>2</a:t>
            </a:r>
            <a:r>
              <a:rPr lang="zh-CN" sz="2000" b="0">
                <a:ea typeface="宋体" panose="02010600030101010101" pitchFamily="2" charset="-122"/>
              </a:rPr>
              <a:t>、使用权资产的折旧</a:t>
            </a:r>
            <a:endParaRPr lang="zh-CN" sz="2000" b="0">
              <a:ea typeface="宋体" panose="02010600030101010101" pitchFamily="2" charset="-122"/>
            </a:endParaRPr>
          </a:p>
          <a:p>
            <a:pPr indent="0" fontAlgn="auto">
              <a:lnSpc>
                <a:spcPct val="150000"/>
              </a:lnSpc>
            </a:pPr>
            <a:r>
              <a:rPr lang="en-US" altLang="zh-CN" sz="2000" b="0">
                <a:ea typeface="宋体" panose="02010600030101010101" pitchFamily="2" charset="-122"/>
              </a:rPr>
              <a:t>      </a:t>
            </a:r>
            <a:r>
              <a:rPr lang="zh-CN" sz="2000" b="0">
                <a:ea typeface="宋体" panose="02010600030101010101" pitchFamily="2" charset="-122"/>
              </a:rPr>
              <a:t>承租人应当</a:t>
            </a:r>
            <a:r>
              <a:rPr lang="zh-CN" sz="2000" b="1">
                <a:ea typeface="宋体" panose="02010600030101010101" pitchFamily="2" charset="-122"/>
              </a:rPr>
              <a:t>参照固定资产有关折旧规定</a:t>
            </a:r>
            <a:r>
              <a:rPr lang="zh-CN" sz="2000" b="0">
                <a:ea typeface="宋体" panose="02010600030101010101" pitchFamily="2" charset="-122"/>
              </a:rPr>
              <a:t>，自</a:t>
            </a:r>
            <a:r>
              <a:rPr lang="zh-CN" sz="2000" b="1">
                <a:ea typeface="宋体" panose="02010600030101010101" pitchFamily="2" charset="-122"/>
              </a:rPr>
              <a:t>租赁期开始日</a:t>
            </a:r>
            <a:r>
              <a:rPr lang="zh-CN" sz="2000" b="0">
                <a:ea typeface="宋体" panose="02010600030101010101" pitchFamily="2" charset="-122"/>
              </a:rPr>
              <a:t>起对使用权资产计提折旧。使用权资产</a:t>
            </a:r>
            <a:r>
              <a:rPr lang="zh-CN" sz="2000" b="1">
                <a:ea typeface="宋体" panose="02010600030101010101" pitchFamily="2" charset="-122"/>
              </a:rPr>
              <a:t>通常</a:t>
            </a:r>
            <a:r>
              <a:rPr lang="zh-CN" sz="2000" b="0">
                <a:ea typeface="宋体" panose="02010600030101010101" pitchFamily="2" charset="-122"/>
              </a:rPr>
              <a:t>应自</a:t>
            </a:r>
            <a:r>
              <a:rPr lang="zh-CN" sz="2000" b="1">
                <a:ea typeface="宋体" panose="02010600030101010101" pitchFamily="2" charset="-122"/>
              </a:rPr>
              <a:t>租赁期开始的当月</a:t>
            </a:r>
            <a:r>
              <a:rPr lang="zh-CN" sz="2000" b="0">
                <a:ea typeface="宋体" panose="02010600030101010101" pitchFamily="2" charset="-122"/>
              </a:rPr>
              <a:t>计提折旧，当月计提确有困难的，为便于</a:t>
            </a:r>
            <a:r>
              <a:rPr lang="zh-CN" sz="2000" b="1">
                <a:ea typeface="宋体" panose="02010600030101010101" pitchFamily="2" charset="-122"/>
              </a:rPr>
              <a:t>实务操作</a:t>
            </a:r>
            <a:r>
              <a:rPr lang="zh-CN" sz="2000" b="0">
                <a:ea typeface="宋体" panose="02010600030101010101" pitchFamily="2" charset="-122"/>
              </a:rPr>
              <a:t>，企业也可以选择自</a:t>
            </a:r>
            <a:r>
              <a:rPr lang="zh-CN" sz="2000" b="1">
                <a:ea typeface="宋体" panose="02010600030101010101" pitchFamily="2" charset="-122"/>
              </a:rPr>
              <a:t>租赁期开始的下月</a:t>
            </a:r>
            <a:r>
              <a:rPr lang="zh-CN" sz="2000" b="0">
                <a:ea typeface="宋体" panose="02010600030101010101" pitchFamily="2" charset="-122"/>
              </a:rPr>
              <a:t>计提折旧，但应对同类使用权资产采取相同的折旧政策。计提的折旧金额应根据</a:t>
            </a:r>
            <a:r>
              <a:rPr lang="zh-CN" sz="2000" b="1">
                <a:ea typeface="宋体" panose="02010600030101010101" pitchFamily="2" charset="-122"/>
              </a:rPr>
              <a:t>使用权资产的用途</a:t>
            </a:r>
            <a:r>
              <a:rPr lang="zh-CN" sz="2000" b="0">
                <a:ea typeface="宋体" panose="02010600030101010101" pitchFamily="2" charset="-122"/>
              </a:rPr>
              <a:t>，计入</a:t>
            </a:r>
            <a:r>
              <a:rPr lang="zh-CN" sz="2000" b="1">
                <a:ea typeface="宋体" panose="02010600030101010101" pitchFamily="2" charset="-122"/>
              </a:rPr>
              <a:t>相关资产的成本</a:t>
            </a:r>
            <a:r>
              <a:rPr lang="zh-CN" sz="2000" b="0">
                <a:ea typeface="宋体" panose="02010600030101010101" pitchFamily="2" charset="-122"/>
              </a:rPr>
              <a:t>或</a:t>
            </a:r>
            <a:r>
              <a:rPr lang="zh-CN" sz="2000" b="1">
                <a:ea typeface="宋体" panose="02010600030101010101" pitchFamily="2" charset="-122"/>
              </a:rPr>
              <a:t>当期损益</a:t>
            </a:r>
            <a:r>
              <a:rPr lang="zh-CN" sz="2000" b="0">
                <a:ea typeface="宋体" panose="02010600030101010101" pitchFamily="2" charset="-122"/>
              </a:rPr>
              <a:t>。</a:t>
            </a:r>
            <a:endParaRPr lang="zh-CN" sz="2000" b="0">
              <a:ea typeface="宋体" panose="02010600030101010101" pitchFamily="2" charset="-122"/>
            </a:endParaRPr>
          </a:p>
          <a:p>
            <a:pPr indent="0" fontAlgn="auto">
              <a:lnSpc>
                <a:spcPct val="150000"/>
              </a:lnSpc>
            </a:pPr>
            <a:r>
              <a:rPr lang="en-US" altLang="zh-CN" sz="2000" b="0">
                <a:ea typeface="宋体" panose="02010600030101010101" pitchFamily="2" charset="-122"/>
              </a:rPr>
              <a:t>       </a:t>
            </a:r>
            <a:r>
              <a:rPr lang="zh-CN" sz="2000" b="0">
                <a:ea typeface="宋体" panose="02010600030101010101" pitchFamily="2" charset="-122"/>
              </a:rPr>
              <a:t>承租人</a:t>
            </a:r>
            <a:r>
              <a:rPr lang="zh-CN" sz="2000" b="1">
                <a:ea typeface="宋体" panose="02010600030101010101" pitchFamily="2" charset="-122"/>
              </a:rPr>
              <a:t>能够合理确定</a:t>
            </a:r>
            <a:r>
              <a:rPr lang="zh-CN" sz="2000" b="0">
                <a:ea typeface="宋体" panose="02010600030101010101" pitchFamily="2" charset="-122"/>
              </a:rPr>
              <a:t>租赁期届满时取得租赁资产所有权的，应当在租赁资产</a:t>
            </a:r>
            <a:r>
              <a:rPr lang="zh-CN" sz="2000" b="1">
                <a:ea typeface="宋体" panose="02010600030101010101" pitchFamily="2" charset="-122"/>
              </a:rPr>
              <a:t>剩余使用寿命</a:t>
            </a:r>
            <a:r>
              <a:rPr lang="zh-CN" sz="2000" b="0">
                <a:ea typeface="宋体" panose="02010600030101010101" pitchFamily="2" charset="-122"/>
              </a:rPr>
              <a:t>内计提折旧；承租人</a:t>
            </a:r>
            <a:r>
              <a:rPr lang="zh-CN" sz="2000" b="1">
                <a:ea typeface="宋体" panose="02010600030101010101" pitchFamily="2" charset="-122"/>
              </a:rPr>
              <a:t>无法合理确定</a:t>
            </a:r>
            <a:r>
              <a:rPr lang="zh-CN" sz="2000" b="0">
                <a:ea typeface="宋体" panose="02010600030101010101" pitchFamily="2" charset="-122"/>
              </a:rPr>
              <a:t>租赁期届满时能够取得租赁资产所有权的，应当在租赁期与租赁资产剩余使用寿命两者</a:t>
            </a:r>
            <a:r>
              <a:rPr lang="zh-CN" sz="2000" b="1">
                <a:ea typeface="宋体" panose="02010600030101010101" pitchFamily="2" charset="-122"/>
              </a:rPr>
              <a:t>孰短</a:t>
            </a:r>
            <a:r>
              <a:rPr lang="zh-CN" sz="2000" b="0">
                <a:ea typeface="宋体" panose="02010600030101010101" pitchFamily="2" charset="-122"/>
              </a:rPr>
              <a:t>的期间内计提折旧。借：制造费用、管理费用等　　贷：使用权资产</a:t>
            </a:r>
            <a:r>
              <a:rPr lang="zh-CN" sz="2000" b="1">
                <a:ea typeface="宋体" panose="02010600030101010101" pitchFamily="2" charset="-122"/>
              </a:rPr>
              <a:t>累计折旧</a:t>
            </a:r>
            <a:endParaRPr lang="zh-CN" altLang="en-US" sz="20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25730" y="963295"/>
            <a:ext cx="5965825" cy="5169535"/>
          </a:xfrm>
          <a:prstGeom prst="rect">
            <a:avLst/>
          </a:prstGeom>
          <a:noFill/>
          <a:ln w="9525">
            <a:solidFill>
              <a:schemeClr val="tx1"/>
            </a:solidFill>
            <a:prstDash val="sysDot"/>
          </a:ln>
        </p:spPr>
        <p:txBody>
          <a:bodyPr wrap="square">
            <a:spAutoFit/>
          </a:bodyPr>
          <a:p>
            <a:pPr indent="0" fontAlgn="auto">
              <a:lnSpc>
                <a:spcPct val="150000"/>
              </a:lnSpc>
            </a:pPr>
            <a:r>
              <a:rPr lang="en-US" sz="2000" b="0">
                <a:latin typeface="宋体" panose="02010600030101010101" pitchFamily="2" charset="-122"/>
                <a:ea typeface="宋体" panose="02010600030101010101" pitchFamily="2" charset="-122"/>
              </a:rPr>
              <a:t>3</a:t>
            </a:r>
            <a:r>
              <a:rPr lang="zh-CN" sz="2000" b="0">
                <a:ea typeface="宋体" panose="02010600030101010101" pitchFamily="2" charset="-122"/>
              </a:rPr>
              <a:t>、使用权资产的减值借：</a:t>
            </a:r>
            <a:r>
              <a:rPr lang="zh-CN" sz="2000" b="1">
                <a:ea typeface="宋体" panose="02010600030101010101" pitchFamily="2" charset="-122"/>
              </a:rPr>
              <a:t>资产</a:t>
            </a:r>
            <a:r>
              <a:rPr lang="zh-CN" sz="2000" b="0">
                <a:ea typeface="宋体" panose="02010600030101010101" pitchFamily="2" charset="-122"/>
              </a:rPr>
              <a:t>减值损失　　贷：使用权资产</a:t>
            </a:r>
            <a:r>
              <a:rPr lang="zh-CN" sz="2000" b="1">
                <a:ea typeface="宋体" panose="02010600030101010101" pitchFamily="2" charset="-122"/>
              </a:rPr>
              <a:t>减值准备</a:t>
            </a:r>
            <a:r>
              <a:rPr lang="zh-CN" sz="2000" b="0">
                <a:ea typeface="宋体" panose="02010600030101010101" pitchFamily="2" charset="-122"/>
              </a:rPr>
              <a:t>使用权资产减值准备一经计提，</a:t>
            </a:r>
            <a:r>
              <a:rPr lang="zh-CN" sz="2000" b="1">
                <a:ea typeface="宋体" panose="02010600030101010101" pitchFamily="2" charset="-122"/>
              </a:rPr>
              <a:t>不得转回</a:t>
            </a:r>
            <a:r>
              <a:rPr lang="zh-CN" sz="2000" b="0">
                <a:ea typeface="宋体" panose="02010600030101010101" pitchFamily="2" charset="-122"/>
              </a:rPr>
              <a:t>。　　【例】承租人甲公司签订了一份为期10年的机器租赁合同，用于甲公司生产经营。相关使用权资产的初始账面价值为10 000万元，按年限平均法在10年内计提折旧，年折旧费为 1 000万元。第5年年末，该使用权资产</a:t>
            </a:r>
            <a:r>
              <a:rPr lang="zh-CN" sz="2000" b="1">
                <a:ea typeface="宋体" panose="02010600030101010101" pitchFamily="2" charset="-122"/>
              </a:rPr>
              <a:t>可收回金额为3 000万元</a:t>
            </a:r>
            <a:r>
              <a:rPr lang="zh-CN" sz="2000" b="0">
                <a:ea typeface="宋体" panose="02010600030101010101" pitchFamily="2" charset="-122"/>
              </a:rPr>
              <a:t>。　　要求：计算第5年年末使用权资产的减值损失和减值后每年的折旧费。</a:t>
            </a:r>
            <a:endParaRPr lang="zh-CN" altLang="en-US" sz="2000"/>
          </a:p>
        </p:txBody>
      </p:sp>
      <p:sp>
        <p:nvSpPr>
          <p:cNvPr id="2" name="文本框 1"/>
          <p:cNvSpPr txBox="1"/>
          <p:nvPr/>
        </p:nvSpPr>
        <p:spPr>
          <a:xfrm>
            <a:off x="6216015" y="963295"/>
            <a:ext cx="5732145" cy="5169535"/>
          </a:xfrm>
          <a:prstGeom prst="rect">
            <a:avLst/>
          </a:prstGeom>
          <a:noFill/>
          <a:ln w="9525">
            <a:solidFill>
              <a:schemeClr val="tx1"/>
            </a:solidFill>
            <a:prstDash val="sysDot"/>
          </a:ln>
        </p:spPr>
        <p:txBody>
          <a:bodyPr wrap="square">
            <a:spAutoFit/>
          </a:bodyPr>
          <a:p>
            <a:pPr indent="0" fontAlgn="auto">
              <a:lnSpc>
                <a:spcPct val="150000"/>
              </a:lnSpc>
            </a:pPr>
            <a:r>
              <a:rPr lang="zh-CN" sz="2000" b="0">
                <a:ea typeface="宋体" panose="02010600030101010101" pitchFamily="2" charset="-122"/>
              </a:rPr>
              <a:t>答案：　　（1）减值前的账面价值＝10 000－10000/10×5＝ 5 000　　　　</a:t>
            </a:r>
            <a:r>
              <a:rPr lang="en-US" sz="2000" b="0">
                <a:latin typeface="宋体" panose="02010600030101010101" pitchFamily="2" charset="-122"/>
                <a:ea typeface="宋体" panose="02010600030101010101" pitchFamily="2" charset="-122"/>
              </a:rPr>
              <a:t> </a:t>
            </a:r>
            <a:r>
              <a:rPr lang="zh-CN" sz="2000" b="0">
                <a:ea typeface="宋体" panose="02010600030101010101" pitchFamily="2" charset="-122"/>
              </a:rPr>
              <a:t>使用权资产的减值损失＝5 000－3000＝2 000（</a:t>
            </a:r>
            <a:r>
              <a:rPr lang="en-US" sz="2000" b="0">
                <a:latin typeface="宋体" panose="02010600030101010101" pitchFamily="2" charset="-122"/>
                <a:ea typeface="宋体" panose="02010600030101010101" pitchFamily="2" charset="-122"/>
              </a:rPr>
              <a:t>2</a:t>
            </a:r>
            <a:r>
              <a:rPr lang="zh-CN" sz="2000" b="0">
                <a:ea typeface="宋体" panose="02010600030101010101" pitchFamily="2" charset="-122"/>
              </a:rPr>
              <a:t>）减值后的账面价值＝可收回金额＝</a:t>
            </a:r>
            <a:r>
              <a:rPr lang="en-US" sz="2000" b="0">
                <a:latin typeface="宋体" panose="02010600030101010101" pitchFamily="2" charset="-122"/>
                <a:ea typeface="宋体" panose="02010600030101010101" pitchFamily="2" charset="-122"/>
              </a:rPr>
              <a:t>3000</a:t>
            </a:r>
            <a:r>
              <a:rPr lang="zh-CN" sz="2000" b="0">
                <a:ea typeface="宋体" panose="02010600030101010101" pitchFamily="2" charset="-122"/>
              </a:rPr>
              <a:t>　　</a:t>
            </a:r>
            <a:r>
              <a:rPr lang="en-US" sz="2000" b="0">
                <a:latin typeface="宋体" panose="02010600030101010101" pitchFamily="2" charset="-122"/>
                <a:ea typeface="宋体" panose="02010600030101010101" pitchFamily="2" charset="-122"/>
              </a:rPr>
              <a:t> </a:t>
            </a:r>
            <a:r>
              <a:rPr lang="zh-CN" sz="2000" b="0">
                <a:ea typeface="宋体" panose="02010600030101010101" pitchFamily="2" charset="-122"/>
              </a:rPr>
              <a:t>减值后每年的折旧费＝3 000÷5＝600</a:t>
            </a:r>
            <a:endParaRPr lang="zh-CN" sz="2000" b="0">
              <a:ea typeface="宋体" panose="02010600030101010101" pitchFamily="2" charset="-122"/>
            </a:endParaRPr>
          </a:p>
          <a:p>
            <a:pPr indent="0" fontAlgn="auto">
              <a:lnSpc>
                <a:spcPct val="150000"/>
              </a:lnSpc>
            </a:pPr>
            <a:endParaRPr lang="zh-CN" altLang="en-US" sz="2000"/>
          </a:p>
          <a:p>
            <a:pPr indent="0" fontAlgn="auto">
              <a:lnSpc>
                <a:spcPct val="150000"/>
              </a:lnSpc>
            </a:pPr>
            <a:endParaRPr lang="zh-CN" altLang="en-US" sz="2000"/>
          </a:p>
          <a:p>
            <a:pPr indent="0" fontAlgn="auto">
              <a:lnSpc>
                <a:spcPct val="150000"/>
              </a:lnSpc>
            </a:pPr>
            <a:endParaRPr lang="zh-CN" altLang="en-US" sz="2000"/>
          </a:p>
          <a:p>
            <a:pPr indent="0" fontAlgn="auto">
              <a:lnSpc>
                <a:spcPct val="150000"/>
              </a:lnSpc>
            </a:pPr>
            <a:endParaRPr lang="zh-CN" altLang="en-US" sz="20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51460" y="1079500"/>
            <a:ext cx="11689715" cy="5077460"/>
          </a:xfrm>
          <a:prstGeom prst="rect">
            <a:avLst/>
          </a:prstGeom>
          <a:noFill/>
          <a:ln w="9525">
            <a:noFill/>
          </a:ln>
        </p:spPr>
        <p:txBody>
          <a:bodyPr wrap="square">
            <a:spAutoFit/>
          </a:bodyPr>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【例】甲公司</a:t>
            </a:r>
            <a:r>
              <a:rPr lang="en-US" sz="2400" b="0">
                <a:latin typeface="宋体" panose="02010600030101010101" pitchFamily="2" charset="-122"/>
                <a:ea typeface="宋体" panose="02010600030101010101" pitchFamily="2" charset="-122"/>
              </a:rPr>
              <a:t>2020</a:t>
            </a:r>
            <a:r>
              <a:rPr lang="zh-CN" sz="2400" b="0">
                <a:ea typeface="宋体" panose="02010600030101010101" pitchFamily="2" charset="-122"/>
              </a:rPr>
              <a:t>年至</a:t>
            </a:r>
            <a:r>
              <a:rPr lang="en-US" sz="2400" b="0">
                <a:latin typeface="宋体" panose="02010600030101010101" pitchFamily="2" charset="-122"/>
                <a:ea typeface="宋体" panose="02010600030101010101" pitchFamily="2" charset="-122"/>
              </a:rPr>
              <a:t>2022</a:t>
            </a:r>
            <a:r>
              <a:rPr lang="zh-CN" sz="2400" b="0">
                <a:ea typeface="宋体" panose="02010600030101010101" pitchFamily="2" charset="-122"/>
              </a:rPr>
              <a:t>年发生交易或事项如下：　　资料一：</a:t>
            </a:r>
            <a:r>
              <a:rPr lang="en-US" sz="2400" b="0">
                <a:latin typeface="宋体" panose="02010600030101010101" pitchFamily="2" charset="-122"/>
                <a:ea typeface="宋体" panose="02010600030101010101" pitchFamily="2" charset="-122"/>
              </a:rPr>
              <a:t>2020</a:t>
            </a:r>
            <a:r>
              <a:rPr lang="zh-CN" sz="2400" b="0">
                <a:ea typeface="宋体" panose="02010600030101010101" pitchFamily="2" charset="-122"/>
              </a:rPr>
              <a:t>年12月1日，甲公司与乙公司签订租赁合同，甲公司租入乙公司的一整层公寓。租赁期自2</a:t>
            </a:r>
            <a:r>
              <a:rPr lang="en-US" sz="2400" b="0">
                <a:latin typeface="宋体" panose="02010600030101010101" pitchFamily="2" charset="-122"/>
                <a:ea typeface="宋体" panose="02010600030101010101" pitchFamily="2" charset="-122"/>
              </a:rPr>
              <a:t>021</a:t>
            </a:r>
            <a:r>
              <a:rPr lang="zh-CN" sz="2400" b="0">
                <a:ea typeface="宋体" panose="02010600030101010101" pitchFamily="2" charset="-122"/>
              </a:rPr>
              <a:t>年1月1日至2</a:t>
            </a:r>
            <a:r>
              <a:rPr lang="en-US" sz="2400" b="0">
                <a:latin typeface="宋体" panose="02010600030101010101" pitchFamily="2" charset="-122"/>
                <a:ea typeface="宋体" panose="02010600030101010101" pitchFamily="2" charset="-122"/>
              </a:rPr>
              <a:t>025</a:t>
            </a:r>
            <a:r>
              <a:rPr lang="zh-CN" sz="2400" b="0">
                <a:ea typeface="宋体" panose="02010600030101010101" pitchFamily="2" charset="-122"/>
              </a:rPr>
              <a:t>年12月31日；租金为50万元/年，</a:t>
            </a:r>
            <a:r>
              <a:rPr lang="zh-CN" sz="2400" b="1">
                <a:ea typeface="宋体" panose="02010600030101010101" pitchFamily="2" charset="-122"/>
              </a:rPr>
              <a:t>每年年初支付</a:t>
            </a:r>
            <a:r>
              <a:rPr lang="zh-CN" sz="2400" b="0">
                <a:ea typeface="宋体" panose="02010600030101010101" pitchFamily="2" charset="-122"/>
              </a:rPr>
              <a:t>。</a:t>
            </a:r>
            <a:r>
              <a:rPr lang="en-US" sz="2400" b="0">
                <a:latin typeface="宋体" panose="02010600030101010101" pitchFamily="2" charset="-122"/>
                <a:ea typeface="宋体" panose="02010600030101010101" pitchFamily="2" charset="-122"/>
              </a:rPr>
              <a:t>2021</a:t>
            </a:r>
            <a:r>
              <a:rPr lang="zh-CN" sz="2400" b="0">
                <a:ea typeface="宋体" panose="02010600030101010101" pitchFamily="2" charset="-122"/>
              </a:rPr>
              <a:t>年1月1日，</a:t>
            </a:r>
            <a:r>
              <a:rPr lang="zh-CN" sz="2400" b="1">
                <a:ea typeface="宋体" panose="02010600030101010101" pitchFamily="2" charset="-122"/>
              </a:rPr>
              <a:t>甲公司向乙公司支付第一年的租金50万元</a:t>
            </a:r>
            <a:r>
              <a:rPr lang="zh-CN" sz="2400" b="0">
                <a:ea typeface="宋体" panose="02010600030101010101" pitchFamily="2" charset="-122"/>
              </a:rPr>
              <a:t>。甲公司向房地产中介</a:t>
            </a:r>
            <a:r>
              <a:rPr lang="zh-CN" sz="2400" b="1">
                <a:ea typeface="宋体" panose="02010600030101010101" pitchFamily="2" charset="-122"/>
              </a:rPr>
              <a:t>支付佣金2万元</a:t>
            </a:r>
            <a:r>
              <a:rPr lang="zh-CN" sz="2400" b="0">
                <a:ea typeface="宋体" panose="02010600030101010101" pitchFamily="2" charset="-122"/>
              </a:rPr>
              <a:t>。甲公司</a:t>
            </a:r>
            <a:r>
              <a:rPr lang="zh-CN" sz="2400" b="1">
                <a:ea typeface="宋体" panose="02010600030101010101" pitchFamily="2" charset="-122"/>
              </a:rPr>
              <a:t>增量借款利率为5％</a:t>
            </a:r>
            <a:r>
              <a:rPr lang="zh-CN" sz="2400" b="0">
                <a:ea typeface="宋体" panose="02010600030101010101" pitchFamily="2" charset="-122"/>
              </a:rPr>
              <a:t>。　　资料二：</a:t>
            </a:r>
            <a:r>
              <a:rPr lang="en-US" sz="2400" b="0">
                <a:latin typeface="宋体" panose="02010600030101010101" pitchFamily="2" charset="-122"/>
                <a:ea typeface="宋体" panose="02010600030101010101" pitchFamily="2" charset="-122"/>
              </a:rPr>
              <a:t>2022</a:t>
            </a:r>
            <a:r>
              <a:rPr lang="zh-CN" sz="2400" b="0">
                <a:ea typeface="宋体" panose="02010600030101010101" pitchFamily="2" charset="-122"/>
              </a:rPr>
              <a:t>年1月1日，由于公寓漏水等严重质量问题，甲公司未向乙公司支付第二年租金，并与乙公司协商后</a:t>
            </a:r>
            <a:r>
              <a:rPr lang="zh-CN" sz="2400" b="1">
                <a:ea typeface="宋体" panose="02010600030101010101" pitchFamily="2" charset="-122"/>
              </a:rPr>
              <a:t>解除了租赁合同</a:t>
            </a:r>
            <a:r>
              <a:rPr lang="zh-CN" sz="2400" b="0">
                <a:ea typeface="宋体" panose="02010600030101010101" pitchFamily="2" charset="-122"/>
              </a:rPr>
              <a:t>。双方不再互相补偿。　　其他资料：（P/A，5％，</a:t>
            </a:r>
            <a:r>
              <a:rPr lang="en-US" sz="2400" b="1">
                <a:latin typeface="宋体" panose="02010600030101010101" pitchFamily="2" charset="-122"/>
                <a:ea typeface="宋体" panose="02010600030101010101" pitchFamily="2" charset="-122"/>
              </a:rPr>
              <a:t>5</a:t>
            </a:r>
            <a:r>
              <a:rPr lang="zh-CN" sz="2400" b="0">
                <a:ea typeface="宋体" panose="02010600030101010101" pitchFamily="2" charset="-122"/>
              </a:rPr>
              <a:t>）＝4.3295；（P/A，5％，</a:t>
            </a:r>
            <a:r>
              <a:rPr lang="en-US" sz="2400" b="1">
                <a:latin typeface="宋体" panose="02010600030101010101" pitchFamily="2" charset="-122"/>
                <a:ea typeface="宋体" panose="02010600030101010101" pitchFamily="2" charset="-122"/>
              </a:rPr>
              <a:t>4</a:t>
            </a:r>
            <a:r>
              <a:rPr lang="zh-CN" sz="2400" b="0">
                <a:ea typeface="宋体" panose="02010600030101010101" pitchFamily="2" charset="-122"/>
              </a:rPr>
              <a:t>）＝</a:t>
            </a:r>
            <a:r>
              <a:rPr lang="en-US" sz="2400" b="0">
                <a:latin typeface="宋体" panose="02010600030101010101" pitchFamily="2" charset="-122"/>
                <a:ea typeface="宋体" panose="02010600030101010101" pitchFamily="2" charset="-122"/>
              </a:rPr>
              <a:t>3.5460</a:t>
            </a:r>
            <a:r>
              <a:rPr lang="zh-CN" sz="2400" b="0">
                <a:ea typeface="宋体" panose="02010600030101010101" pitchFamily="2" charset="-122"/>
              </a:rPr>
              <a:t>。　　假定不考虑增值税等相关税费。</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73050" y="493395"/>
            <a:ext cx="11646535" cy="6185535"/>
          </a:xfrm>
          <a:prstGeom prst="rect">
            <a:avLst/>
          </a:prstGeom>
          <a:noFill/>
          <a:ln w="9525">
            <a:noFill/>
          </a:ln>
        </p:spPr>
        <p:txBody>
          <a:bodyPr wrap="square">
            <a:spAutoFit/>
          </a:bodyPr>
          <a:p>
            <a:pPr indent="0" fontAlgn="auto">
              <a:lnSpc>
                <a:spcPct val="150000"/>
              </a:lnSpc>
            </a:pPr>
            <a:r>
              <a:rPr lang="zh-CN" sz="2400" b="0">
                <a:ea typeface="宋体" panose="02010600030101010101" pitchFamily="2" charset="-122"/>
              </a:rPr>
              <a:t>要求：　　（</a:t>
            </a: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）根据资料一，计算租赁负债入账价值与使用权资产的入账价值，编制甲公司</a:t>
            </a:r>
            <a:r>
              <a:rPr lang="en-US" sz="2400" b="0">
                <a:latin typeface="宋体" panose="02010600030101010101" pitchFamily="2" charset="-122"/>
                <a:ea typeface="宋体" panose="02010600030101010101" pitchFamily="2" charset="-122"/>
              </a:rPr>
              <a:t>2021</a:t>
            </a:r>
            <a:r>
              <a:rPr lang="zh-CN" sz="2400" b="0">
                <a:ea typeface="宋体" panose="02010600030101010101" pitchFamily="2" charset="-122"/>
              </a:rPr>
              <a:t>年度与租赁相关的会计分录。租赁负债的入账价值＝50×（P/A，5％，</a:t>
            </a:r>
            <a:r>
              <a:rPr lang="en-US" sz="2400" b="1">
                <a:latin typeface="宋体" panose="02010600030101010101" pitchFamily="2" charset="-122"/>
                <a:ea typeface="宋体" panose="02010600030101010101" pitchFamily="2" charset="-122"/>
              </a:rPr>
              <a:t>4</a:t>
            </a:r>
            <a:r>
              <a:rPr lang="zh-CN" sz="2400" b="0">
                <a:ea typeface="宋体" panose="02010600030101010101" pitchFamily="2" charset="-122"/>
              </a:rPr>
              <a:t>）＝50×3.5460＝177.3使用权资产的入账价值＝50×（P/A，5％，</a:t>
            </a:r>
            <a:r>
              <a:rPr lang="en-US" sz="2400" b="1">
                <a:latin typeface="宋体" panose="02010600030101010101" pitchFamily="2" charset="-122"/>
                <a:ea typeface="宋体" panose="02010600030101010101" pitchFamily="2" charset="-122"/>
              </a:rPr>
              <a:t>4</a:t>
            </a:r>
            <a:r>
              <a:rPr lang="zh-CN" sz="2400" b="0">
                <a:ea typeface="宋体" panose="02010600030101010101" pitchFamily="2" charset="-122"/>
              </a:rPr>
              <a:t>）＋</a:t>
            </a:r>
            <a:r>
              <a:rPr lang="en-US" sz="2400" b="1">
                <a:latin typeface="宋体" panose="02010600030101010101" pitchFamily="2" charset="-122"/>
                <a:ea typeface="宋体" panose="02010600030101010101" pitchFamily="2" charset="-122"/>
              </a:rPr>
              <a:t>50</a:t>
            </a:r>
            <a:r>
              <a:rPr lang="zh-CN" sz="2400" b="0">
                <a:ea typeface="宋体" panose="02010600030101010101" pitchFamily="2" charset="-122"/>
              </a:rPr>
              <a:t>＋</a:t>
            </a:r>
            <a:r>
              <a:rPr lang="en-US" sz="2400" b="1">
                <a:latin typeface="宋体" panose="02010600030101010101" pitchFamily="2" charset="-122"/>
                <a:ea typeface="宋体" panose="02010600030101010101" pitchFamily="2" charset="-122"/>
              </a:rPr>
              <a:t>2</a:t>
            </a:r>
            <a:r>
              <a:rPr lang="zh-CN" sz="2400" b="0">
                <a:ea typeface="宋体" panose="02010600030101010101" pitchFamily="2" charset="-122"/>
              </a:rPr>
              <a:t>＝50×3.5460＋50＋2＝229.3　　</a:t>
            </a:r>
            <a:r>
              <a:rPr lang="zh-CN" sz="2400" b="1">
                <a:ea typeface="宋体" panose="02010600030101010101" pitchFamily="2" charset="-122"/>
              </a:rPr>
              <a:t>租赁期开始日</a:t>
            </a:r>
            <a:r>
              <a:rPr lang="zh-CN" sz="2400" b="0">
                <a:ea typeface="宋体" panose="02010600030101010101" pitchFamily="2" charset="-122"/>
              </a:rPr>
              <a:t>：　　借：</a:t>
            </a:r>
            <a:r>
              <a:rPr lang="zh-CN" sz="2400" b="1">
                <a:ea typeface="宋体" panose="02010600030101010101" pitchFamily="2" charset="-122"/>
              </a:rPr>
              <a:t>使用权资产</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229.3</a:t>
            </a:r>
            <a:r>
              <a:rPr lang="zh-CN" sz="2400" b="0">
                <a:ea typeface="宋体" panose="02010600030101010101" pitchFamily="2" charset="-122"/>
              </a:rPr>
              <a:t>（现值）　　　　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 22.7</a:t>
            </a:r>
            <a:r>
              <a:rPr lang="zh-CN" sz="2400" b="0">
                <a:ea typeface="宋体" panose="02010600030101010101" pitchFamily="2" charset="-122"/>
              </a:rPr>
              <a:t>（200－177.3）　　　　贷：</a:t>
            </a:r>
            <a:r>
              <a:rPr lang="zh-CN" sz="2400" b="1">
                <a:ea typeface="宋体" panose="02010600030101010101" pitchFamily="2" charset="-122"/>
              </a:rPr>
              <a:t>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租赁付款额</a:t>
            </a:r>
            <a:r>
              <a:rPr lang="zh-CN" sz="2400" b="0">
                <a:ea typeface="宋体" panose="02010600030101010101" pitchFamily="2" charset="-122"/>
              </a:rPr>
              <a:t>　　　　　　200（50×4）　　　　　　银行存款　　　　　　　　　　　　</a:t>
            </a:r>
            <a:r>
              <a:rPr lang="en-US" sz="2400" b="0">
                <a:latin typeface="宋体" panose="02010600030101010101" pitchFamily="2" charset="-122"/>
                <a:ea typeface="宋体" panose="02010600030101010101" pitchFamily="2" charset="-122"/>
              </a:rPr>
              <a:t>52</a:t>
            </a:r>
            <a:r>
              <a:rPr lang="zh-CN" sz="2400" b="0">
                <a:ea typeface="宋体" panose="02010600030101010101" pitchFamily="2" charset="-122"/>
              </a:rPr>
              <a:t>（</a:t>
            </a:r>
            <a:r>
              <a:rPr lang="en-US" sz="2400" b="0">
                <a:latin typeface="宋体" panose="02010600030101010101" pitchFamily="2" charset="-122"/>
                <a:ea typeface="宋体" panose="02010600030101010101" pitchFamily="2" charset="-122"/>
              </a:rPr>
              <a:t>50</a:t>
            </a:r>
            <a:r>
              <a:rPr lang="zh-CN" sz="2400" b="0">
                <a:ea typeface="宋体" panose="02010600030101010101" pitchFamily="2" charset="-122"/>
              </a:rPr>
              <a:t>＋</a:t>
            </a: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130425" y="589280"/>
            <a:ext cx="9629140" cy="3969385"/>
          </a:xfrm>
          <a:prstGeom prst="rect">
            <a:avLst/>
          </a:prstGeom>
          <a:noFill/>
          <a:ln w="9525">
            <a:noFill/>
          </a:ln>
        </p:spPr>
        <p:txBody>
          <a:bodyPr wrap="square">
            <a:spAutoFit/>
          </a:bodyPr>
          <a:p>
            <a:pPr indent="0" fontAlgn="auto">
              <a:lnSpc>
                <a:spcPct val="150000"/>
              </a:lnSpc>
            </a:pPr>
            <a:r>
              <a:rPr lang="en-US" sz="2400" b="1">
                <a:latin typeface="宋体" panose="02010600030101010101" pitchFamily="2" charset="-122"/>
                <a:ea typeface="宋体" panose="02010600030101010101" pitchFamily="2" charset="-122"/>
              </a:rPr>
              <a:t>2021</a:t>
            </a:r>
            <a:r>
              <a:rPr lang="zh-CN" sz="2400" b="1">
                <a:ea typeface="宋体" panose="02010600030101010101" pitchFamily="2" charset="-122"/>
              </a:rPr>
              <a:t>年末</a:t>
            </a:r>
            <a:r>
              <a:rPr lang="zh-CN" sz="2400" b="0">
                <a:ea typeface="宋体" panose="02010600030101010101" pitchFamily="2" charset="-122"/>
              </a:rPr>
              <a:t>：　　未确认融资费用的摊销额＝（</a:t>
            </a:r>
            <a:r>
              <a:rPr lang="zh-CN" sz="2400" b="1">
                <a:ea typeface="宋体" panose="02010600030101010101" pitchFamily="2" charset="-122"/>
              </a:rPr>
              <a:t>年初</a:t>
            </a:r>
            <a:r>
              <a:rPr lang="zh-CN" sz="2400" b="0">
                <a:ea typeface="宋体" panose="02010600030101010101" pitchFamily="2" charset="-122"/>
              </a:rPr>
              <a:t>租赁付款额</a:t>
            </a: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00－</a:t>
            </a:r>
            <a:r>
              <a:rPr lang="zh-CN" sz="2400" b="1">
                <a:ea typeface="宋体" panose="02010600030101010101" pitchFamily="2" charset="-122"/>
              </a:rPr>
              <a:t>年初</a:t>
            </a:r>
            <a:r>
              <a:rPr lang="zh-CN" sz="2400" b="0">
                <a:ea typeface="宋体" panose="02010600030101010101" pitchFamily="2" charset="-122"/>
              </a:rPr>
              <a:t>未确认融资费用</a:t>
            </a:r>
            <a:r>
              <a:rPr lang="en-US" sz="2400" b="0">
                <a:latin typeface="宋体" panose="02010600030101010101" pitchFamily="2" charset="-122"/>
                <a:ea typeface="宋体" panose="02010600030101010101" pitchFamily="2" charset="-122"/>
              </a:rPr>
              <a:t>22.7</a:t>
            </a:r>
            <a:r>
              <a:rPr lang="zh-CN" sz="2400" b="0">
                <a:ea typeface="宋体" panose="02010600030101010101" pitchFamily="2" charset="-122"/>
              </a:rPr>
              <a:t>）×5％＝8.87　　借：财务费用　　　　　　　　　　</a:t>
            </a:r>
            <a:r>
              <a:rPr lang="en-US" sz="2400" b="0">
                <a:latin typeface="宋体" panose="02010600030101010101" pitchFamily="2" charset="-122"/>
                <a:ea typeface="宋体" panose="02010600030101010101" pitchFamily="2" charset="-122"/>
              </a:rPr>
              <a:t>8.87</a:t>
            </a:r>
            <a:r>
              <a:rPr lang="zh-CN" sz="2400" b="0">
                <a:ea typeface="宋体" panose="02010600030101010101" pitchFamily="2" charset="-122"/>
              </a:rPr>
              <a:t>　　　　贷：</a:t>
            </a:r>
            <a:r>
              <a:rPr lang="zh-CN" sz="2400" b="1">
                <a:ea typeface="宋体" panose="02010600030101010101" pitchFamily="2" charset="-122"/>
              </a:rPr>
              <a:t>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8.87</a:t>
            </a:r>
            <a:r>
              <a:rPr lang="zh-CN" sz="2400" b="0">
                <a:ea typeface="宋体" panose="02010600030101010101" pitchFamily="2" charset="-122"/>
              </a:rPr>
              <a:t>　　借：管理费用</a:t>
            </a:r>
            <a:r>
              <a:rPr lang="en-US" sz="2400" b="0">
                <a:latin typeface="宋体" panose="02010600030101010101" pitchFamily="2" charset="-122"/>
                <a:ea typeface="宋体" panose="02010600030101010101" pitchFamily="2" charset="-122"/>
              </a:rPr>
              <a:t> </a:t>
            </a:r>
            <a:r>
              <a:rPr lang="zh-CN" sz="2400" b="0">
                <a:ea typeface="宋体" panose="02010600030101010101" pitchFamily="2" charset="-122"/>
              </a:rPr>
              <a:t>　　　　　　　45.86（229.3÷5）　　　　贷：使用权资产</a:t>
            </a:r>
            <a:r>
              <a:rPr lang="zh-CN" sz="2400" b="1">
                <a:ea typeface="宋体" panose="02010600030101010101" pitchFamily="2" charset="-122"/>
              </a:rPr>
              <a:t>累计折旧</a:t>
            </a:r>
            <a:r>
              <a:rPr lang="en-US" sz="2400" b="0">
                <a:latin typeface="宋体" panose="02010600030101010101" pitchFamily="2" charset="-122"/>
                <a:ea typeface="宋体" panose="02010600030101010101" pitchFamily="2" charset="-122"/>
              </a:rPr>
              <a:t> </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45.86</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67005" y="1120140"/>
            <a:ext cx="11857990" cy="5631180"/>
          </a:xfrm>
          <a:prstGeom prst="rect">
            <a:avLst/>
          </a:prstGeom>
          <a:noFill/>
          <a:ln w="9525">
            <a:noFill/>
          </a:ln>
        </p:spPr>
        <p:txBody>
          <a:bodyPr wrap="square">
            <a:spAutoFit/>
          </a:bodyPr>
          <a:p>
            <a:pPr indent="0" fontAlgn="auto">
              <a:lnSpc>
                <a:spcPct val="150000"/>
              </a:lnSpc>
            </a:pPr>
            <a:r>
              <a:rPr lang="zh-CN" sz="2400" b="0">
                <a:ea typeface="宋体" panose="02010600030101010101" pitchFamily="2" charset="-122"/>
              </a:rPr>
              <a:t>（2）根据资料二，计算甲公司解除租赁合同对</a:t>
            </a:r>
            <a:r>
              <a:rPr lang="en-US" sz="2400" b="0">
                <a:latin typeface="宋体" panose="02010600030101010101" pitchFamily="2" charset="-122"/>
                <a:ea typeface="宋体" panose="02010600030101010101" pitchFamily="2" charset="-122"/>
              </a:rPr>
              <a:t>2022</a:t>
            </a:r>
            <a:r>
              <a:rPr lang="zh-CN" sz="2400" b="0">
                <a:ea typeface="宋体" panose="02010600030101010101" pitchFamily="2" charset="-122"/>
              </a:rPr>
              <a:t>年损益的影响金额；编制甲公司</a:t>
            </a:r>
            <a:r>
              <a:rPr lang="en-US" sz="2400" b="0">
                <a:latin typeface="宋体" panose="02010600030101010101" pitchFamily="2" charset="-122"/>
                <a:ea typeface="宋体" panose="02010600030101010101" pitchFamily="2" charset="-122"/>
              </a:rPr>
              <a:t>2022</a:t>
            </a:r>
            <a:r>
              <a:rPr lang="zh-CN" sz="2400" b="0">
                <a:ea typeface="宋体" panose="02010600030101010101" pitchFamily="2" charset="-122"/>
              </a:rPr>
              <a:t>年与终止租赁协议相关的会计分录。　　使用权资产</a:t>
            </a:r>
            <a:r>
              <a:rPr lang="zh-CN" sz="2400" b="1">
                <a:ea typeface="宋体" panose="02010600030101010101" pitchFamily="2" charset="-122"/>
              </a:rPr>
              <a:t>账面价值</a:t>
            </a:r>
            <a:r>
              <a:rPr lang="zh-CN" sz="2400" b="0">
                <a:ea typeface="宋体" panose="02010600030101010101" pitchFamily="2" charset="-122"/>
              </a:rPr>
              <a:t>＝229.3－45.86＝183.44　　租赁负债的</a:t>
            </a:r>
            <a:r>
              <a:rPr lang="zh-CN" sz="2400" b="1">
                <a:ea typeface="宋体" panose="02010600030101010101" pitchFamily="2" charset="-122"/>
              </a:rPr>
              <a:t>账面价值</a:t>
            </a:r>
            <a:r>
              <a:rPr lang="zh-CN" sz="2400" b="0">
                <a:ea typeface="宋体" panose="02010600030101010101" pitchFamily="2" charset="-122"/>
              </a:rPr>
              <a:t>＝（200－22.7）＋8.87＝186.17　　停止租赁对损益的影响＝186.17－183.44＝2.73　　借：租赁负债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租赁付款额</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 </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200</a:t>
            </a:r>
            <a:r>
              <a:rPr lang="zh-CN" sz="2400" b="0">
                <a:ea typeface="宋体" panose="02010600030101010101" pitchFamily="2" charset="-122"/>
              </a:rPr>
              <a:t>　　　　使用权资产</a:t>
            </a:r>
            <a:r>
              <a:rPr lang="zh-CN" sz="2400" b="1">
                <a:ea typeface="宋体" panose="02010600030101010101" pitchFamily="2" charset="-122"/>
              </a:rPr>
              <a:t>累计折旧</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45.86</a:t>
            </a:r>
            <a:r>
              <a:rPr lang="zh-CN" sz="2400" b="0">
                <a:ea typeface="宋体" panose="02010600030101010101" pitchFamily="2" charset="-122"/>
              </a:rPr>
              <a:t>　　　　贷：租赁负债</a:t>
            </a:r>
            <a:r>
              <a:rPr lang="en-US" sz="2400" b="0">
                <a:latin typeface="宋体" panose="02010600030101010101" pitchFamily="2" charset="-122"/>
                <a:ea typeface="宋体" panose="02010600030101010101" pitchFamily="2" charset="-122"/>
              </a:rPr>
              <a:t>—</a:t>
            </a:r>
            <a:r>
              <a:rPr lang="zh-CN" sz="2400" b="1">
                <a:ea typeface="宋体" panose="02010600030101010101" pitchFamily="2" charset="-122"/>
              </a:rPr>
              <a:t>未确认融资费用</a:t>
            </a:r>
            <a:r>
              <a:rPr lang="zh-CN" sz="2400" b="0">
                <a:ea typeface="宋体" panose="02010600030101010101" pitchFamily="2" charset="-122"/>
              </a:rPr>
              <a:t>　　　　　　13.83（22.7－8.87）　　　　　　使用权资产　　　　　　　　　　　　　</a:t>
            </a:r>
            <a:r>
              <a:rPr lang="en-US" sz="2400" b="0">
                <a:latin typeface="宋体" panose="02010600030101010101" pitchFamily="2" charset="-122"/>
                <a:ea typeface="宋体" panose="02010600030101010101" pitchFamily="2" charset="-122"/>
              </a:rPr>
              <a:t>229.3</a:t>
            </a:r>
            <a:r>
              <a:rPr lang="zh-CN" sz="2400" b="0">
                <a:ea typeface="宋体" panose="02010600030101010101" pitchFamily="2" charset="-122"/>
              </a:rPr>
              <a:t>　　　　　　</a:t>
            </a:r>
            <a:r>
              <a:rPr lang="zh-CN" sz="2400" b="1">
                <a:ea typeface="宋体" panose="02010600030101010101" pitchFamily="2" charset="-122"/>
              </a:rPr>
              <a:t>资产处置损益</a:t>
            </a:r>
            <a:r>
              <a:rPr lang="zh-CN" sz="2400" b="0">
                <a:ea typeface="宋体" panose="02010600030101010101" pitchFamily="2" charset="-122"/>
              </a:rPr>
              <a:t>　　　　　　　　　　　　</a:t>
            </a:r>
            <a:r>
              <a:rPr lang="en-US" sz="2400" b="0">
                <a:latin typeface="宋体" panose="02010600030101010101" pitchFamily="2" charset="-122"/>
                <a:ea typeface="宋体" panose="02010600030101010101" pitchFamily="2" charset="-122"/>
              </a:rPr>
              <a:t> 2.73</a:t>
            </a:r>
            <a:r>
              <a:rPr lang="zh-CN" sz="2400" b="0">
                <a:ea typeface="宋体" panose="02010600030101010101" pitchFamily="2" charset="-122"/>
              </a:rPr>
              <a:t>（差额倒挤）</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941195" y="866140"/>
            <a:ext cx="9705340" cy="341503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（五）短期租赁和低价值资产租赁</a:t>
            </a:r>
            <a:r>
              <a:rPr lang="zh-CN" sz="2400" b="0">
                <a:ea typeface="宋体" panose="02010600030101010101" pitchFamily="2" charset="-122"/>
              </a:rPr>
              <a:t>（</a:t>
            </a:r>
            <a:r>
              <a:rPr lang="zh-CN" sz="2400" b="1">
                <a:ea typeface="宋体" panose="02010600030101010101" pitchFamily="2" charset="-122"/>
              </a:rPr>
              <a:t>简化会计处理</a:t>
            </a:r>
            <a:r>
              <a:rPr lang="zh-CN" sz="2400" b="0">
                <a:ea typeface="宋体" panose="02010600030101010101" pitchFamily="2" charset="-122"/>
              </a:rPr>
              <a:t>）　　</a:t>
            </a:r>
            <a:r>
              <a:rPr lang="zh-CN" sz="2400" b="1">
                <a:ea typeface="宋体" panose="02010600030101010101" pitchFamily="2" charset="-122"/>
              </a:rPr>
              <a:t>对于短期租赁和低价值资产租赁，承租人可以选择不确认使用权资产和租赁负债</a:t>
            </a:r>
            <a:r>
              <a:rPr lang="zh-CN" sz="2400" b="0">
                <a:ea typeface="宋体" panose="02010600030101010101" pitchFamily="2" charset="-122"/>
              </a:rPr>
              <a:t>。　　租赁付款额在租赁期内各个期间按照</a:t>
            </a:r>
            <a:r>
              <a:rPr lang="zh-CN" sz="2400" b="1">
                <a:ea typeface="宋体" panose="02010600030101010101" pitchFamily="2" charset="-122"/>
              </a:rPr>
              <a:t>直线法</a:t>
            </a:r>
            <a:r>
              <a:rPr lang="zh-CN" sz="2400" b="0">
                <a:ea typeface="宋体" panose="02010600030101010101" pitchFamily="2" charset="-122"/>
              </a:rPr>
              <a:t>或其他系统合理的方法计入相关资产成本或当期损益。其他系统合理的方法能够更好地反映承租人的受益模式的，承租人应当采用该方法。</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29920" y="1761490"/>
            <a:ext cx="11325860" cy="4407535"/>
          </a:xfrm>
          <a:prstGeom prst="rect">
            <a:avLst/>
          </a:prstGeom>
          <a:noFill/>
          <a:ln w="9525">
            <a:noFill/>
          </a:ln>
        </p:spPr>
        <p:txBody>
          <a:bodyPr wrap="square">
            <a:spAutoFit/>
          </a:bodyPr>
          <a:p>
            <a:pPr indent="0" fontAlgn="auto">
              <a:lnSpc>
                <a:spcPct val="130000"/>
              </a:lnSpc>
            </a:pPr>
            <a:r>
              <a:rPr lang="en-US" sz="2400" b="0">
                <a:latin typeface="宋体" panose="02010600030101010101" pitchFamily="2" charset="-122"/>
                <a:ea typeface="宋体" panose="02010600030101010101" pitchFamily="2" charset="-122"/>
              </a:rPr>
              <a:t>1</a:t>
            </a:r>
            <a:r>
              <a:rPr lang="zh-CN" sz="2400" b="0">
                <a:ea typeface="宋体" panose="02010600030101010101" pitchFamily="2" charset="-122"/>
              </a:rPr>
              <a:t>、短期租赁　　短期租赁，是指</a:t>
            </a:r>
            <a:r>
              <a:rPr lang="zh-CN" sz="2400" b="1">
                <a:ea typeface="宋体" panose="02010600030101010101" pitchFamily="2" charset="-122"/>
              </a:rPr>
              <a:t>在租赁期开始日</a:t>
            </a:r>
            <a:r>
              <a:rPr lang="zh-CN" sz="2400" b="0">
                <a:ea typeface="宋体" panose="02010600030101010101" pitchFamily="2" charset="-122"/>
              </a:rPr>
              <a:t>，</a:t>
            </a:r>
            <a:r>
              <a:rPr lang="zh-CN" sz="2400" b="1">
                <a:ea typeface="宋体" panose="02010600030101010101" pitchFamily="2" charset="-122"/>
              </a:rPr>
              <a:t>租赁期不超过12个月</a:t>
            </a:r>
            <a:r>
              <a:rPr lang="zh-CN" sz="2400" b="0">
                <a:ea typeface="宋体" panose="02010600030101010101" pitchFamily="2" charset="-122"/>
              </a:rPr>
              <a:t>的租赁。</a:t>
            </a:r>
            <a:r>
              <a:rPr lang="zh-CN" sz="2400" b="1">
                <a:ea typeface="宋体" panose="02010600030101010101" pitchFamily="2" charset="-122"/>
              </a:rPr>
              <a:t>包含购买选择权的租赁不属于短期租赁</a:t>
            </a:r>
            <a:r>
              <a:rPr lang="zh-CN" sz="2400" b="0">
                <a:ea typeface="宋体" panose="02010600030101010101" pitchFamily="2" charset="-122"/>
              </a:rPr>
              <a:t>。　</a:t>
            </a:r>
            <a:r>
              <a:rPr lang="en-US" altLang="zh-CN" sz="2400" b="0">
                <a:ea typeface="宋体" panose="02010600030101010101" pitchFamily="2" charset="-122"/>
              </a:rPr>
              <a:t>  </a:t>
            </a:r>
            <a:r>
              <a:rPr lang="zh-CN" sz="2400" b="0">
                <a:ea typeface="宋体" panose="02010600030101010101" pitchFamily="2" charset="-122"/>
              </a:rPr>
              <a:t>【例】承租人与出租人签订了一份租赁合同，</a:t>
            </a:r>
            <a:r>
              <a:rPr lang="zh-CN" sz="2400" b="1">
                <a:ea typeface="宋体" panose="02010600030101010101" pitchFamily="2" charset="-122"/>
              </a:rPr>
              <a:t>约定不可撤销期间为10个月</a:t>
            </a:r>
            <a:r>
              <a:rPr lang="zh-CN" sz="2400" b="0">
                <a:ea typeface="宋体" panose="02010600030101010101" pitchFamily="2" charset="-122"/>
              </a:rPr>
              <a:t>，且</a:t>
            </a:r>
            <a:r>
              <a:rPr lang="zh-CN" sz="2400" b="1">
                <a:ea typeface="宋体" panose="02010600030101010101" pitchFamily="2" charset="-122"/>
              </a:rPr>
              <a:t>承租人拥有3个月的续租选择权</a:t>
            </a:r>
            <a:r>
              <a:rPr lang="zh-CN" sz="2400" b="0">
                <a:ea typeface="宋体" panose="02010600030101010101" pitchFamily="2" charset="-122"/>
              </a:rPr>
              <a:t>。在租赁期开始日，承租人判断可以合理确定将行使续租选择权，因为续租期的月租赁付款额明显低于市场价格。在此情况下，判断是否属于短期租赁。　　答案：</a:t>
            </a:r>
            <a:r>
              <a:rPr lang="zh-CN" sz="2400" b="1">
                <a:ea typeface="宋体" panose="02010600030101010101" pitchFamily="2" charset="-122"/>
              </a:rPr>
              <a:t>不属于短期租赁</a:t>
            </a:r>
            <a:r>
              <a:rPr lang="zh-CN" sz="2400" b="0">
                <a:ea typeface="宋体" panose="02010600030101010101" pitchFamily="2" charset="-122"/>
              </a:rPr>
              <a:t>。</a:t>
            </a:r>
            <a:r>
              <a:rPr lang="zh-CN" sz="2400" b="1">
                <a:ea typeface="宋体" panose="02010600030101010101" pitchFamily="2" charset="-122"/>
              </a:rPr>
              <a:t>理由</a:t>
            </a:r>
            <a:r>
              <a:rPr lang="zh-CN" sz="2400" b="0">
                <a:ea typeface="宋体" panose="02010600030101010101" pitchFamily="2" charset="-122"/>
              </a:rPr>
              <a:t>：承租人确定租赁期为13个月，超过12个月，</a:t>
            </a:r>
            <a:r>
              <a:rPr lang="zh-CN" sz="2400" b="1">
                <a:ea typeface="宋体" panose="02010600030101010101" pitchFamily="2" charset="-122"/>
              </a:rPr>
              <a:t>不属于短期租赁，承租人不能选择简化会计处理</a:t>
            </a:r>
            <a:r>
              <a:rPr lang="zh-CN" sz="2400" b="0">
                <a:ea typeface="宋体" panose="02010600030101010101" pitchFamily="2" charset="-122"/>
              </a:rPr>
              <a:t>。</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388235" y="972820"/>
            <a:ext cx="8749665" cy="3969385"/>
          </a:xfrm>
          <a:prstGeom prst="rect">
            <a:avLst/>
          </a:prstGeom>
          <a:noFill/>
          <a:ln w="9525">
            <a:noFill/>
          </a:ln>
        </p:spPr>
        <p:txBody>
          <a:bodyPr wrap="square">
            <a:spAutoFit/>
          </a:bodyPr>
          <a:p>
            <a:pPr indent="0" fontAlgn="auto">
              <a:lnSpc>
                <a:spcPct val="150000"/>
              </a:lnSpc>
            </a:pPr>
            <a:r>
              <a:rPr lang="en-US" sz="2400" b="0">
                <a:latin typeface="宋体" panose="02010600030101010101" pitchFamily="2" charset="-122"/>
                <a:ea typeface="宋体" panose="02010600030101010101" pitchFamily="2" charset="-122"/>
              </a:rPr>
              <a:t>2</a:t>
            </a:r>
            <a:r>
              <a:rPr lang="zh-CN" sz="2400" b="0">
                <a:ea typeface="宋体" panose="02010600030101010101" pitchFamily="2" charset="-122"/>
              </a:rPr>
              <a:t>、低价值资产租赁</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低价值资产租赁，是指</a:t>
            </a:r>
            <a:r>
              <a:rPr lang="zh-CN" sz="2400" b="1">
                <a:ea typeface="宋体" panose="02010600030101010101" pitchFamily="2" charset="-122"/>
              </a:rPr>
              <a:t>单项租赁资产为全新资产时价值较低</a:t>
            </a:r>
            <a:r>
              <a:rPr lang="zh-CN" sz="2400" b="0">
                <a:ea typeface="宋体" panose="02010600030101010101" pitchFamily="2" charset="-122"/>
              </a:rPr>
              <a:t>的租赁。</a:t>
            </a:r>
            <a:r>
              <a:rPr lang="zh-CN" sz="2400" b="1">
                <a:ea typeface="宋体" panose="02010600030101010101" pitchFamily="2" charset="-122"/>
              </a:rPr>
              <a:t>通常情况下，符合低价值资产租赁的资产全新状态下的绝对价值应低于人民币40 000元</a:t>
            </a:r>
            <a:r>
              <a:rPr lang="zh-CN" sz="2400" b="0">
                <a:ea typeface="宋体" panose="02010600030101010101" pitchFamily="2" charset="-122"/>
              </a:rPr>
              <a:t>　　承租人在判断是否是低价值资产租赁时，应基于租赁资产的全新状态下的价值进行评估，不应考虑资产已被使用的年限。</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29285" y="1458595"/>
            <a:ext cx="10690225" cy="4892675"/>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五、企业受让资产的确认模式</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（一）购买交易模式：以支付对价的公允价值为计量基础。</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（二）出售交易模式：以收到对价的公允价值为计量基础。</a:t>
            </a:r>
            <a:r>
              <a:rPr lang="zh-CN" sz="2400" b="1">
                <a:ea typeface="宋体" panose="02010600030101010101" pitchFamily="2" charset="-122"/>
              </a:rPr>
              <a:t>六、基于合同的企业会计准则的共性</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合同至少有两方当事人，各方都有权利和义务，学习此类准则应从权利和义务角度理解。</a:t>
            </a:r>
            <a:r>
              <a:rPr lang="en-US" altLang="zh-CN" sz="2400" b="0">
                <a:ea typeface="宋体" panose="02010600030101010101" pitchFamily="2" charset="-122"/>
              </a:rPr>
              <a:t>      </a:t>
            </a:r>
            <a:r>
              <a:rPr lang="zh-CN" sz="2400" b="0">
                <a:ea typeface="宋体" panose="02010600030101010101" pitchFamily="2" charset="-122"/>
              </a:rPr>
              <a:t>权利就是资产，义务就是负债。如：新收入准则的合同资产、合同负债；新租赁准则承租人的使用权资产和租赁负债。</a:t>
            </a:r>
            <a:endParaRPr lang="zh-CN" sz="2400" b="1">
              <a:ea typeface="宋体" panose="02010600030101010101" pitchFamily="2" charset="-122"/>
            </a:endParaRPr>
          </a:p>
          <a:p>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65125" y="1423035"/>
            <a:ext cx="11826875" cy="4521835"/>
          </a:xfrm>
          <a:prstGeom prst="rect">
            <a:avLst/>
          </a:prstGeom>
          <a:noFill/>
          <a:ln w="9525">
            <a:noFill/>
          </a:ln>
        </p:spPr>
        <p:txBody>
          <a:bodyPr wrap="square">
            <a:spAutoFit/>
          </a:bodyPr>
          <a:p>
            <a:pPr indent="0" fontAlgn="auto">
              <a:lnSpc>
                <a:spcPct val="120000"/>
              </a:lnSpc>
            </a:pPr>
            <a:r>
              <a:rPr lang="en-US" altLang="zh-CN" sz="2400" b="0">
                <a:ea typeface="宋体" panose="02010600030101010101" pitchFamily="2" charset="-122"/>
              </a:rPr>
              <a:t>      </a:t>
            </a:r>
            <a:r>
              <a:rPr lang="zh-CN" sz="2400" b="0">
                <a:ea typeface="宋体" panose="02010600030101010101" pitchFamily="2" charset="-122"/>
              </a:rPr>
              <a:t>【例】承租人与出租人签订了一份租赁合同，约定的租赁资产包括：（1）IT设备，包括供员工个人使用的笔记本电脑、台式电脑、平板电脑、桌面打印机和手机等；（2）办公家具，如桌椅和办公隔断等；（3）饮水机；（4）服务器，其中</a:t>
            </a:r>
            <a:r>
              <a:rPr lang="zh-CN" sz="2400" b="1">
                <a:ea typeface="宋体" panose="02010600030101010101" pitchFamily="2" charset="-122"/>
              </a:rPr>
              <a:t>包括增加服务器容量的单独组件，这些组件根据承租人需要陆续添加到大型服务器以增加服务器存储容量</a:t>
            </a:r>
            <a:r>
              <a:rPr lang="zh-CN" sz="2400" b="0">
                <a:ea typeface="宋体" panose="02010600030101010101" pitchFamily="2" charset="-122"/>
              </a:rPr>
              <a:t>。通常，办公笔记本电脑全新时的单独价格</a:t>
            </a:r>
            <a:r>
              <a:rPr lang="zh-CN" sz="2400" b="1">
                <a:ea typeface="宋体" panose="02010600030101010101" pitchFamily="2" charset="-122"/>
              </a:rPr>
              <a:t>不超过人民币10 000元</a:t>
            </a:r>
            <a:r>
              <a:rPr lang="zh-CN" sz="2400" b="0">
                <a:ea typeface="宋体" panose="02010600030101010101" pitchFamily="2" charset="-122"/>
              </a:rPr>
              <a:t>，台式电脑、平板电脑、桌面打印机和手机全新时的单独价格</a:t>
            </a:r>
            <a:r>
              <a:rPr lang="zh-CN" sz="2400" b="1">
                <a:ea typeface="宋体" panose="02010600030101010101" pitchFamily="2" charset="-122"/>
              </a:rPr>
              <a:t>不超过人民币5 000元</a:t>
            </a:r>
            <a:r>
              <a:rPr lang="zh-CN" sz="2400" b="0">
                <a:ea typeface="宋体" panose="02010600030101010101" pitchFamily="2" charset="-122"/>
              </a:rPr>
              <a:t>，普通办公家具的单独价格</a:t>
            </a:r>
            <a:r>
              <a:rPr lang="zh-CN" sz="2400" b="1">
                <a:ea typeface="宋体" panose="02010600030101010101" pitchFamily="2" charset="-122"/>
              </a:rPr>
              <a:t>不超过人民币10 000元</a:t>
            </a:r>
            <a:r>
              <a:rPr lang="zh-CN" sz="2400" b="0">
                <a:ea typeface="宋体" panose="02010600030101010101" pitchFamily="2" charset="-122"/>
              </a:rPr>
              <a:t>，饮水机的单独价格</a:t>
            </a:r>
            <a:r>
              <a:rPr lang="zh-CN" sz="2400" b="1">
                <a:ea typeface="宋体" panose="02010600030101010101" pitchFamily="2" charset="-122"/>
              </a:rPr>
              <a:t>不超过人民币1 000元</a:t>
            </a:r>
            <a:r>
              <a:rPr lang="zh-CN" sz="2400" b="0">
                <a:ea typeface="宋体" panose="02010600030101010101" pitchFamily="2" charset="-122"/>
              </a:rPr>
              <a:t>，服务器单个组件的单独价格</a:t>
            </a:r>
            <a:r>
              <a:rPr lang="zh-CN" sz="2400" b="1">
                <a:ea typeface="宋体" panose="02010600030101010101" pitchFamily="2" charset="-122"/>
              </a:rPr>
              <a:t>不超过人民币10 000元</a:t>
            </a:r>
            <a:r>
              <a:rPr lang="zh-CN" sz="2400" b="0">
                <a:ea typeface="宋体" panose="02010600030101010101" pitchFamily="2" charset="-122"/>
              </a:rPr>
              <a:t>。　　要求：判断上述（1）、（2）、（3）和（4）业务，能否作为低价值租赁资产进行会计处理。</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124075" y="376555"/>
            <a:ext cx="9916795" cy="5077460"/>
          </a:xfrm>
          <a:prstGeom prst="rect">
            <a:avLst/>
          </a:prstGeom>
          <a:noFill/>
          <a:ln w="9525">
            <a:noFill/>
          </a:ln>
        </p:spPr>
        <p:txBody>
          <a:bodyPr wrap="square">
            <a:spAutoFit/>
          </a:bodyPr>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答案：（1）、（2）和（3）：即各种IT设备、办公家具、饮水机</a:t>
            </a:r>
            <a:r>
              <a:rPr lang="zh-CN" sz="2400" b="1">
                <a:ea typeface="宋体" panose="02010600030101010101" pitchFamily="2" charset="-122"/>
              </a:rPr>
              <a:t>都能够单独使承租人获益</a:t>
            </a:r>
            <a:r>
              <a:rPr lang="zh-CN" sz="2400" b="0">
                <a:ea typeface="宋体" panose="02010600030101010101" pitchFamily="2" charset="-122"/>
              </a:rPr>
              <a:t>，且</a:t>
            </a:r>
            <a:r>
              <a:rPr lang="zh-CN" sz="2400" b="1">
                <a:ea typeface="宋体" panose="02010600030101010101" pitchFamily="2" charset="-122"/>
              </a:rPr>
              <a:t>与其他租赁资产没有高度依赖或高度关联关系</a:t>
            </a:r>
            <a:r>
              <a:rPr lang="zh-CN" sz="2400" b="0">
                <a:ea typeface="宋体" panose="02010600030101010101" pitchFamily="2" charset="-122"/>
              </a:rPr>
              <a:t>。</a:t>
            </a:r>
            <a:r>
              <a:rPr lang="zh-CN" sz="2400" b="1">
                <a:ea typeface="宋体" panose="02010600030101010101" pitchFamily="2" charset="-122"/>
              </a:rPr>
              <a:t>通常情况下，符合低价值资产租赁的资产全新状态下的绝对价值应低于人民币40 000元</a:t>
            </a:r>
            <a:r>
              <a:rPr lang="zh-CN" sz="2400" b="0">
                <a:ea typeface="宋体" panose="02010600030101010101" pitchFamily="2" charset="-122"/>
              </a:rPr>
              <a:t>。因此，承租人将IT设备、办公家具、饮水机</a:t>
            </a:r>
            <a:r>
              <a:rPr lang="zh-CN" sz="2400" b="1">
                <a:ea typeface="宋体" panose="02010600030101010101" pitchFamily="2" charset="-122"/>
              </a:rPr>
              <a:t>作为低价值租赁资产</a:t>
            </a:r>
            <a:r>
              <a:rPr lang="zh-CN" sz="2400" b="0">
                <a:ea typeface="宋体" panose="02010600030101010101" pitchFamily="2" charset="-122"/>
              </a:rPr>
              <a:t>，选择按照简化方法进行会计处理。　　（4）：即服务器中的组件，尽管单个组件的单独价格较低，但由于每个组件都</a:t>
            </a:r>
            <a:r>
              <a:rPr lang="zh-CN" sz="2400" b="1">
                <a:ea typeface="宋体" panose="02010600030101010101" pitchFamily="2" charset="-122"/>
              </a:rPr>
              <a:t>与服务器中的其他部分高度相关</a:t>
            </a:r>
            <a:r>
              <a:rPr lang="zh-CN" sz="2400" b="0">
                <a:ea typeface="宋体" panose="02010600030101010101" pitchFamily="2" charset="-122"/>
              </a:rPr>
              <a:t>，承租人若不租赁服务器就不会租赁这些组件，</a:t>
            </a:r>
            <a:r>
              <a:rPr lang="zh-CN" sz="2400" b="1">
                <a:ea typeface="宋体" panose="02010600030101010101" pitchFamily="2" charset="-122"/>
              </a:rPr>
              <a:t>不构成单独的租赁部分</a:t>
            </a:r>
            <a:r>
              <a:rPr lang="zh-CN" sz="2400" b="0">
                <a:ea typeface="宋体" panose="02010600030101010101" pitchFamily="2" charset="-122"/>
              </a:rPr>
              <a:t>，因此，</a:t>
            </a:r>
            <a:r>
              <a:rPr lang="zh-CN" sz="2400" b="1">
                <a:ea typeface="宋体" panose="02010600030101010101" pitchFamily="2" charset="-122"/>
              </a:rPr>
              <a:t>不能作为低价值租赁资产</a:t>
            </a:r>
            <a:r>
              <a:rPr lang="zh-CN" sz="2400" b="0">
                <a:ea typeface="宋体" panose="02010600030101010101" pitchFamily="2" charset="-122"/>
              </a:rPr>
              <a:t>进行会计处理。</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文本框 2"/>
          <p:cNvSpPr txBox="1"/>
          <p:nvPr>
            <p:custDataLst>
              <p:tags r:id="rId1"/>
            </p:custDataLst>
          </p:nvPr>
        </p:nvSpPr>
        <p:spPr>
          <a:xfrm>
            <a:off x="2345055" y="2397125"/>
            <a:ext cx="7501255" cy="1420495"/>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pitchFamily="34" charset="-122"/>
              </a:defRPr>
            </a:lvl1pPr>
          </a:lstStyle>
          <a:p>
            <a:pPr algn="ctr"/>
            <a:r>
              <a:rPr lang="zh-CN" altLang="en-US" sz="7200" dirty="0" smtClean="0">
                <a:solidFill>
                  <a:srgbClr val="788C8C"/>
                </a:solidFill>
                <a:latin typeface="汉仪中黑S" panose="00020600040101010101" charset="-122"/>
                <a:ea typeface="汉仪中黑S" panose="00020600040101010101" charset="-122"/>
              </a:rPr>
              <a:t>谢谢观看</a:t>
            </a:r>
            <a:endParaRPr lang="zh-CN" altLang="en-US" sz="7200" dirty="0" smtClean="0">
              <a:solidFill>
                <a:srgbClr val="788C8C"/>
              </a:solidFill>
              <a:latin typeface="汉仪中黑S" panose="00020600040101010101" charset="-122"/>
              <a:ea typeface="汉仪中黑S" panose="00020600040101010101" charset="-122"/>
            </a:endParaRPr>
          </a:p>
        </p:txBody>
      </p:sp>
      <p:sp>
        <p:nvSpPr>
          <p:cNvPr id="54" name="文本框 53"/>
          <p:cNvSpPr txBox="1"/>
          <p:nvPr/>
        </p:nvSpPr>
        <p:spPr>
          <a:xfrm>
            <a:off x="2305685" y="3815080"/>
            <a:ext cx="7580630" cy="645160"/>
          </a:xfrm>
          <a:prstGeom prst="rect">
            <a:avLst/>
          </a:prstGeom>
          <a:noFill/>
        </p:spPr>
        <p:txBody>
          <a:bodyPr wrap="square" rtlCol="0">
            <a:spAutoFit/>
          </a:bodyPr>
          <a:p>
            <a:pPr algn="ctr"/>
            <a:r>
              <a:rPr sz="1200">
                <a:solidFill>
                  <a:srgbClr val="788C8C"/>
                </a:solidFill>
                <a:effectLst/>
                <a:latin typeface="汉仪中黑S" panose="00020600040101010101" charset="-122"/>
                <a:ea typeface="汉仪中黑S" panose="00020600040101010101" charset="-122"/>
                <a:cs typeface="思源黑体 CN Normal" panose="020B0400000000000000" charset="-122"/>
              </a:rPr>
              <a:t>You can add any title you want here. This title is in line with the content of any clean education template. Welcome to use, thank you. You can add any title you want here. This title is in line with the content of any clean education template. Welcome to use, thank you.</a:t>
            </a:r>
            <a:endParaRPr sz="1200">
              <a:solidFill>
                <a:srgbClr val="788C8C"/>
              </a:solidFill>
              <a:effectLst/>
              <a:latin typeface="汉仪中黑S" panose="00020600040101010101" charset="-122"/>
              <a:ea typeface="汉仪中黑S" panose="00020600040101010101" charset="-122"/>
              <a:cs typeface="思源黑体 CN Normal" panose="020B0400000000000000"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27050" y="890270"/>
            <a:ext cx="11138535" cy="5077460"/>
          </a:xfrm>
          <a:prstGeom prst="rect">
            <a:avLst/>
          </a:prstGeom>
          <a:noFill/>
        </p:spPr>
        <p:txBody>
          <a:bodyPr wrap="square" rtlCol="0" anchor="t">
            <a:spAutoFit/>
          </a:bodyPr>
          <a:p>
            <a:pPr indent="0" fontAlgn="auto">
              <a:lnSpc>
                <a:spcPct val="150000"/>
              </a:lnSpc>
            </a:pPr>
            <a:r>
              <a:rPr lang="zh-CN" sz="2400" b="1">
                <a:ea typeface="宋体" panose="02010600030101010101" pitchFamily="2" charset="-122"/>
                <a:sym typeface="+mn-ea"/>
              </a:rPr>
              <a:t>七、权利性交易</a:t>
            </a:r>
            <a:endParaRPr lang="zh-CN" sz="2400">
              <a:ea typeface="宋体" panose="02010600030101010101" pitchFamily="2" charset="-122"/>
              <a:sym typeface="+mn-ea"/>
            </a:endParaRPr>
          </a:p>
          <a:p>
            <a:pPr indent="0" fontAlgn="auto">
              <a:lnSpc>
                <a:spcPct val="150000"/>
              </a:lnSpc>
            </a:pPr>
            <a:r>
              <a:rPr lang="en-US" altLang="zh-CN" sz="2400">
                <a:ea typeface="宋体" panose="02010600030101010101" pitchFamily="2" charset="-122"/>
                <a:sym typeface="+mn-ea"/>
              </a:rPr>
              <a:t>       </a:t>
            </a:r>
            <a:r>
              <a:rPr lang="zh-CN" sz="2400">
                <a:ea typeface="宋体" panose="02010600030101010101" pitchFamily="2" charset="-122"/>
                <a:sym typeface="+mn-ea"/>
              </a:rPr>
              <a:t>企业与所有者或股东之间的资本交易。交易产生的差额计入“资本公积”科目。</a:t>
            </a:r>
            <a:r>
              <a:rPr lang="zh-CN" sz="2400" b="1">
                <a:ea typeface="宋体" panose="02010600030101010101" pitchFamily="2" charset="-122"/>
                <a:sym typeface="+mn-ea"/>
              </a:rPr>
              <a:t>八、收入和费用、利得和损失的区别</a:t>
            </a:r>
            <a:endParaRPr lang="zh-CN" sz="2400">
              <a:ea typeface="宋体" panose="02010600030101010101" pitchFamily="2" charset="-122"/>
              <a:sym typeface="+mn-ea"/>
            </a:endParaRPr>
          </a:p>
          <a:p>
            <a:pPr indent="0" fontAlgn="auto">
              <a:lnSpc>
                <a:spcPct val="150000"/>
              </a:lnSpc>
            </a:pPr>
            <a:r>
              <a:rPr lang="en-US" altLang="zh-CN" sz="2400">
                <a:ea typeface="宋体" panose="02010600030101010101" pitchFamily="2" charset="-122"/>
                <a:sym typeface="+mn-ea"/>
              </a:rPr>
              <a:t>       </a:t>
            </a:r>
            <a:r>
              <a:rPr lang="zh-CN" sz="2400">
                <a:ea typeface="宋体" panose="02010600030101010101" pitchFamily="2" charset="-122"/>
                <a:sym typeface="+mn-ea"/>
              </a:rPr>
              <a:t>收入、费用：日常活动，总额核算。利得、损失：非日常活动，净额核算。利得和损失包括：</a:t>
            </a:r>
            <a:endParaRPr lang="zh-CN" sz="2400">
              <a:ea typeface="宋体" panose="02010600030101010101" pitchFamily="2" charset="-122"/>
              <a:sym typeface="+mn-ea"/>
            </a:endParaRPr>
          </a:p>
          <a:p>
            <a:pPr indent="0" fontAlgn="auto">
              <a:lnSpc>
                <a:spcPct val="150000"/>
              </a:lnSpc>
            </a:pPr>
            <a:r>
              <a:rPr lang="en-US" altLang="zh-CN" sz="2400">
                <a:ea typeface="宋体" panose="02010600030101010101" pitchFamily="2" charset="-122"/>
                <a:sym typeface="+mn-ea"/>
              </a:rPr>
              <a:t>       </a:t>
            </a:r>
            <a:r>
              <a:rPr lang="zh-CN" sz="2400">
                <a:ea typeface="宋体" panose="02010600030101010101" pitchFamily="2" charset="-122"/>
                <a:sym typeface="+mn-ea"/>
              </a:rPr>
              <a:t>1、计入营业利润的利得和损失：其他收益、投资收益、公允价值变动损益、资产减值损失、信用减值损失、资产处置损益。</a:t>
            </a:r>
            <a:endParaRPr lang="zh-CN" sz="2400">
              <a:ea typeface="宋体" panose="02010600030101010101" pitchFamily="2" charset="-122"/>
              <a:sym typeface="+mn-ea"/>
            </a:endParaRPr>
          </a:p>
          <a:p>
            <a:pPr indent="0" fontAlgn="auto">
              <a:lnSpc>
                <a:spcPct val="150000"/>
              </a:lnSpc>
            </a:pPr>
            <a:r>
              <a:rPr lang="en-US" altLang="zh-CN" sz="2400">
                <a:ea typeface="宋体" panose="02010600030101010101" pitchFamily="2" charset="-122"/>
                <a:sym typeface="+mn-ea"/>
              </a:rPr>
              <a:t>       </a:t>
            </a:r>
            <a:r>
              <a:rPr lang="zh-CN" sz="2400">
                <a:ea typeface="宋体" panose="02010600030101010101" pitchFamily="2" charset="-122"/>
                <a:sym typeface="+mn-ea"/>
              </a:rPr>
              <a:t>2、计入利润总额但不计入营业利润的利得和损失：营业外收入、营业外支出。</a:t>
            </a:r>
            <a:endParaRPr lang="zh-CN" sz="2400">
              <a:ea typeface="宋体" panose="02010600030101010101" pitchFamily="2" charset="-122"/>
              <a:sym typeface="+mn-ea"/>
            </a:endParaRPr>
          </a:p>
          <a:p>
            <a:pPr indent="0" fontAlgn="auto">
              <a:lnSpc>
                <a:spcPct val="150000"/>
              </a:lnSpc>
            </a:pPr>
            <a:r>
              <a:rPr lang="en-US" altLang="zh-CN" sz="2400">
                <a:ea typeface="宋体" panose="02010600030101010101" pitchFamily="2" charset="-122"/>
                <a:sym typeface="+mn-ea"/>
              </a:rPr>
              <a:t>       </a:t>
            </a:r>
            <a:r>
              <a:rPr lang="zh-CN" sz="2400">
                <a:ea typeface="宋体" panose="02010600030101010101" pitchFamily="2" charset="-122"/>
                <a:sym typeface="+mn-ea"/>
              </a:rPr>
              <a:t>3、计入所有者权益的利得和损失：其他综合收益。</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文本框 24"/>
          <p:cNvSpPr txBox="1"/>
          <p:nvPr/>
        </p:nvSpPr>
        <p:spPr>
          <a:xfrm>
            <a:off x="3768090" y="2028825"/>
            <a:ext cx="4641215" cy="706755"/>
          </a:xfrm>
          <a:prstGeom prst="rect">
            <a:avLst/>
          </a:prstGeom>
          <a:noFill/>
        </p:spPr>
        <p:txBody>
          <a:bodyPr wrap="square" rtlCol="0" anchor="t">
            <a:spAutoFit/>
          </a:bodyPr>
          <a:p>
            <a:pPr algn="ctr"/>
            <a:r>
              <a:rPr lang="en-US" sz="4000" b="1">
                <a:solidFill>
                  <a:srgbClr val="788C8C"/>
                </a:solidFill>
                <a:latin typeface="汉仪中黑S" panose="00020600040101010101" charset="-122"/>
                <a:ea typeface="汉仪中黑S" panose="00020600040101010101" charset="-122"/>
              </a:rPr>
              <a:t>PART   02</a:t>
            </a:r>
            <a:endParaRPr lang="en-US" altLang="zh-CN" sz="4000" b="1">
              <a:solidFill>
                <a:srgbClr val="788C8C"/>
              </a:solidFill>
              <a:latin typeface="汉仪中黑S" panose="00020600040101010101" charset="-122"/>
              <a:ea typeface="汉仪中黑S" panose="00020600040101010101" charset="-122"/>
            </a:endParaRPr>
          </a:p>
        </p:txBody>
      </p:sp>
      <p:sp>
        <p:nvSpPr>
          <p:cNvPr id="2" name="文本框 1"/>
          <p:cNvSpPr txBox="1"/>
          <p:nvPr/>
        </p:nvSpPr>
        <p:spPr>
          <a:xfrm>
            <a:off x="2207895" y="3260090"/>
            <a:ext cx="7761605" cy="922020"/>
          </a:xfrm>
          <a:prstGeom prst="rect">
            <a:avLst/>
          </a:prstGeom>
          <a:noFill/>
        </p:spPr>
        <p:txBody>
          <a:bodyPr wrap="none" rtlCol="0" anchor="t">
            <a:spAutoFit/>
          </a:bodyPr>
          <a:p>
            <a:pPr algn="l"/>
            <a:r>
              <a:rPr lang="zh-CN" altLang="en-US" sz="5400" b="1">
                <a:solidFill>
                  <a:srgbClr val="788C8C"/>
                </a:solidFill>
                <a:latin typeface="汉仪中黑S" panose="00020600040101010101" charset="-122"/>
                <a:ea typeface="汉仪中黑S" panose="00020600040101010101" charset="-122"/>
                <a:sym typeface="+mn-ea"/>
              </a:rPr>
              <a:t>第二讲　新收入准则要点</a:t>
            </a:r>
            <a:endParaRPr lang="zh-CN" altLang="en-US" b="1">
              <a:solidFill>
                <a:srgbClr val="788C8C"/>
              </a:solidFill>
              <a:latin typeface="汉仪中黑S" panose="00020600040101010101" charset="-122"/>
              <a:ea typeface="汉仪中黑S" panose="00020600040101010101" charset="-122"/>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96290" y="1387475"/>
            <a:ext cx="9189720" cy="341503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一、收入确认的基本原则</a:t>
            </a:r>
            <a:endParaRPr lang="zh-CN" sz="2400" b="0">
              <a:ea typeface="宋体" panose="02010600030101010101" pitchFamily="2" charset="-122"/>
            </a:endParaRPr>
          </a:p>
          <a:p>
            <a:pPr indent="0" fontAlgn="auto">
              <a:lnSpc>
                <a:spcPct val="150000"/>
              </a:lnSpc>
            </a:pPr>
            <a:r>
              <a:rPr lang="en-US" altLang="zh-CN" sz="2400" b="0">
                <a:ea typeface="宋体" panose="02010600030101010101" pitchFamily="2" charset="-122"/>
              </a:rPr>
              <a:t>       </a:t>
            </a:r>
            <a:r>
              <a:rPr lang="zh-CN" sz="2400" b="0">
                <a:ea typeface="宋体" panose="02010600030101010101" pitchFamily="2" charset="-122"/>
              </a:rPr>
              <a:t>企业应当在</a:t>
            </a:r>
            <a:r>
              <a:rPr lang="zh-CN" sz="2400" b="1">
                <a:ea typeface="宋体" panose="02010600030101010101" pitchFamily="2" charset="-122"/>
              </a:rPr>
              <a:t>履行了合同中的履约义务</a:t>
            </a:r>
            <a:r>
              <a:rPr lang="zh-CN" sz="2400" b="0">
                <a:ea typeface="宋体" panose="02010600030101010101" pitchFamily="2" charset="-122"/>
              </a:rPr>
              <a:t>，即在</a:t>
            </a:r>
            <a:r>
              <a:rPr lang="zh-CN" sz="2400" b="1">
                <a:ea typeface="宋体" panose="02010600030101010101" pitchFamily="2" charset="-122"/>
              </a:rPr>
              <a:t>客户取得相关商品控制权时</a:t>
            </a:r>
            <a:r>
              <a:rPr lang="zh-CN" sz="2400" b="0">
                <a:ea typeface="宋体" panose="02010600030101010101" pitchFamily="2" charset="-122"/>
              </a:rPr>
              <a:t>确认收入。</a:t>
            </a:r>
            <a:endParaRPr lang="zh-CN" sz="2400" b="1">
              <a:ea typeface="宋体" panose="02010600030101010101" pitchFamily="2" charset="-122"/>
            </a:endParaRPr>
          </a:p>
          <a:p>
            <a:pPr indent="0" fontAlgn="auto">
              <a:lnSpc>
                <a:spcPct val="150000"/>
              </a:lnSpc>
            </a:pPr>
            <a:r>
              <a:rPr lang="en-US" altLang="zh-CN" sz="2400" b="1">
                <a:ea typeface="宋体" panose="02010600030101010101" pitchFamily="2" charset="-122"/>
              </a:rPr>
              <a:t>       </a:t>
            </a:r>
            <a:r>
              <a:rPr lang="zh-CN" sz="2400" b="1">
                <a:ea typeface="宋体" panose="02010600030101010101" pitchFamily="2" charset="-122"/>
              </a:rPr>
              <a:t>提示</a:t>
            </a:r>
            <a:r>
              <a:rPr lang="zh-CN" sz="2400" b="0">
                <a:ea typeface="宋体" panose="02010600030101010101" pitchFamily="2" charset="-122"/>
              </a:rPr>
              <a:t>：</a:t>
            </a:r>
            <a:r>
              <a:rPr lang="zh-CN" sz="2400" b="1">
                <a:ea typeface="宋体" panose="02010600030101010101" pitchFamily="2" charset="-122"/>
              </a:rPr>
              <a:t>企业履行履约义务，客户取得控制权。</a:t>
            </a:r>
            <a:r>
              <a:rPr lang="zh-CN" sz="2400" b="0">
                <a:ea typeface="宋体" panose="02010600030101010101" pitchFamily="2" charset="-122"/>
              </a:rPr>
              <a:t></a:t>
            </a:r>
            <a:r>
              <a:rPr lang="en-US" altLang="zh-CN" sz="2400" b="0">
                <a:ea typeface="宋体" panose="02010600030101010101" pitchFamily="2" charset="-122"/>
              </a:rPr>
              <a:t>       </a:t>
            </a:r>
            <a:r>
              <a:rPr lang="zh-CN" sz="2400" b="0">
                <a:ea typeface="宋体" panose="02010600030101010101" pitchFamily="2" charset="-122"/>
              </a:rPr>
              <a:t>新收入准则基于合同，合同各方当事人都有权利和义务，学习时应从权利和义务角度理解。</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205081"/>
</p:tagLst>
</file>

<file path=ppt/tags/tag101.xml><?xml version="1.0" encoding="utf-8"?>
<p:tagLst xmlns:p="http://schemas.openxmlformats.org/presentationml/2006/main">
  <p:tag name="KSO_WM_BEAUTIFY_FLAG" val="#wm#"/>
  <p:tag name="KSO_WM_TEMPLATE_CATEGORY" val="custom"/>
  <p:tag name="KSO_WM_TEMPLATE_INDEX" val="20205081"/>
</p:tagLst>
</file>

<file path=ppt/tags/tag102.xml><?xml version="1.0" encoding="utf-8"?>
<p:tagLst xmlns:p="http://schemas.openxmlformats.org/presentationml/2006/main">
  <p:tag name="KSO_WM_BEAUTIFY_FLAG" val="#wm#"/>
  <p:tag name="KSO_WM_TEMPLATE_CATEGORY" val="custom"/>
  <p:tag name="KSO_WM_TEMPLATE_INDEX" val="20205081"/>
</p:tagLst>
</file>

<file path=ppt/tags/tag103.xml><?xml version="1.0" encoding="utf-8"?>
<p:tagLst xmlns:p="http://schemas.openxmlformats.org/presentationml/2006/main">
  <p:tag name="KSO_WM_BEAUTIFY_FLAG" val="#wm#"/>
  <p:tag name="KSO_WM_TEMPLATE_CATEGORY" val="custom"/>
  <p:tag name="KSO_WM_TEMPLATE_INDEX" val="20205081"/>
</p:tagLst>
</file>

<file path=ppt/tags/tag104.xml><?xml version="1.0" encoding="utf-8"?>
<p:tagLst xmlns:p="http://schemas.openxmlformats.org/presentationml/2006/main">
  <p:tag name="KSO_WM_BEAUTIFY_FLAG" val="#wm#"/>
  <p:tag name="KSO_WM_TEMPLATE_CATEGORY" val="custom"/>
  <p:tag name="KSO_WM_TEMPLATE_INDEX" val="20205081"/>
</p:tagLst>
</file>

<file path=ppt/tags/tag105.xml><?xml version="1.0" encoding="utf-8"?>
<p:tagLst xmlns:p="http://schemas.openxmlformats.org/presentationml/2006/main">
  <p:tag name="KSO_WM_BEAUTIFY_FLAG" val="#wm#"/>
  <p:tag name="KSO_WM_TEMPLATE_CATEGORY" val="custom"/>
  <p:tag name="KSO_WM_TEMPLATE_INDEX" val="20205081"/>
</p:tagLst>
</file>

<file path=ppt/tags/tag106.xml><?xml version="1.0" encoding="utf-8"?>
<p:tagLst xmlns:p="http://schemas.openxmlformats.org/presentationml/2006/main">
  <p:tag name="KSO_WM_BEAUTIFY_FLAG" val="#wm#"/>
  <p:tag name="KSO_WM_TEMPLATE_CATEGORY" val="custom"/>
  <p:tag name="KSO_WM_TEMPLATE_INDEX" val="20205081"/>
</p:tagLst>
</file>

<file path=ppt/tags/tag107.xml><?xml version="1.0" encoding="utf-8"?>
<p:tagLst xmlns:p="http://schemas.openxmlformats.org/presentationml/2006/main">
  <p:tag name="KSO_WM_BEAUTIFY_FLAG" val="#wm#"/>
  <p:tag name="KSO_WM_TEMPLATE_CATEGORY" val="custom"/>
  <p:tag name="KSO_WM_TEMPLATE_INDEX" val="20205081"/>
</p:tagLst>
</file>

<file path=ppt/tags/tag108.xml><?xml version="1.0" encoding="utf-8"?>
<p:tagLst xmlns:p="http://schemas.openxmlformats.org/presentationml/2006/main">
  <p:tag name="KSO_WM_BEAUTIFY_FLAG" val="#wm#"/>
  <p:tag name="KSO_WM_TEMPLATE_CATEGORY" val="custom"/>
  <p:tag name="KSO_WM_TEMPLATE_INDEX" val="20205081"/>
</p:tagLst>
</file>

<file path=ppt/tags/tag109.xml><?xml version="1.0" encoding="utf-8"?>
<p:tagLst xmlns:p="http://schemas.openxmlformats.org/presentationml/2006/main">
  <p:tag name="KSO_WM_BEAUTIFY_FLAG" val="#wm#"/>
  <p:tag name="KSO_WM_TEMPLATE_CATEGORY" val="custom"/>
  <p:tag name="KSO_WM_TEMPLATE_INDEX" val="2020508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wm#"/>
  <p:tag name="KSO_WM_TEMPLATE_CATEGORY" val="custom"/>
  <p:tag name="KSO_WM_TEMPLATE_INDEX" val="20205081"/>
</p:tagLst>
</file>

<file path=ppt/tags/tag111.xml><?xml version="1.0" encoding="utf-8"?>
<p:tagLst xmlns:p="http://schemas.openxmlformats.org/presentationml/2006/main">
  <p:tag name="KSO_WM_BEAUTIFY_FLAG" val="#wm#"/>
  <p:tag name="KSO_WM_TEMPLATE_CATEGORY" val="custom"/>
  <p:tag name="KSO_WM_TEMPLATE_INDEX" val="20205081"/>
</p:tagLst>
</file>

<file path=ppt/tags/tag112.xml><?xml version="1.0" encoding="utf-8"?>
<p:tagLst xmlns:p="http://schemas.openxmlformats.org/presentationml/2006/main">
  <p:tag name="KSO_WM_BEAUTIFY_FLAG" val="#wm#"/>
  <p:tag name="KSO_WM_TEMPLATE_CATEGORY" val="custom"/>
  <p:tag name="KSO_WM_TEMPLATE_INDEX" val="20205081"/>
</p:tagLst>
</file>

<file path=ppt/tags/tag113.xml><?xml version="1.0" encoding="utf-8"?>
<p:tagLst xmlns:p="http://schemas.openxmlformats.org/presentationml/2006/main">
  <p:tag name="KSO_WM_BEAUTIFY_FLAG" val="#wm#"/>
  <p:tag name="KSO_WM_TEMPLATE_CATEGORY" val="custom"/>
  <p:tag name="KSO_WM_TEMPLATE_INDEX" val="20205081"/>
</p:tagLst>
</file>

<file path=ppt/tags/tag114.xml><?xml version="1.0" encoding="utf-8"?>
<p:tagLst xmlns:p="http://schemas.openxmlformats.org/presentationml/2006/main">
  <p:tag name="KSO_WM_BEAUTIFY_FLAG" val="#wm#"/>
  <p:tag name="KSO_WM_TEMPLATE_CATEGORY" val="custom"/>
  <p:tag name="KSO_WM_TEMPLATE_INDEX" val="20205081"/>
</p:tagLst>
</file>

<file path=ppt/tags/tag115.xml><?xml version="1.0" encoding="utf-8"?>
<p:tagLst xmlns:p="http://schemas.openxmlformats.org/presentationml/2006/main">
  <p:tag name="KSO_WM_BEAUTIFY_FLAG" val="#wm#"/>
  <p:tag name="KSO_WM_TEMPLATE_CATEGORY" val="custom"/>
  <p:tag name="KSO_WM_TEMPLATE_INDEX" val="20205081"/>
</p:tagLst>
</file>

<file path=ppt/tags/tag116.xml><?xml version="1.0" encoding="utf-8"?>
<p:tagLst xmlns:p="http://schemas.openxmlformats.org/presentationml/2006/main">
  <p:tag name="KSO_WM_BEAUTIFY_FLAG" val="#wm#"/>
  <p:tag name="KSO_WM_TEMPLATE_CATEGORY" val="custom"/>
  <p:tag name="KSO_WM_TEMPLATE_INDEX" val="20205081"/>
</p:tagLst>
</file>

<file path=ppt/tags/tag117.xml><?xml version="1.0" encoding="utf-8"?>
<p:tagLst xmlns:p="http://schemas.openxmlformats.org/presentationml/2006/main">
  <p:tag name="KSO_WM_BEAUTIFY_FLAG" val="#wm#"/>
  <p:tag name="KSO_WM_TEMPLATE_CATEGORY" val="custom"/>
  <p:tag name="KSO_WM_TEMPLATE_INDEX" val="20205081"/>
</p:tagLst>
</file>

<file path=ppt/tags/tag118.xml><?xml version="1.0" encoding="utf-8"?>
<p:tagLst xmlns:p="http://schemas.openxmlformats.org/presentationml/2006/main">
  <p:tag name="KSO_WM_BEAUTIFY_FLAG" val="#wm#"/>
  <p:tag name="KSO_WM_TEMPLATE_CATEGORY" val="custom"/>
  <p:tag name="KSO_WM_TEMPLATE_INDEX" val="20205081"/>
</p:tagLst>
</file>

<file path=ppt/tags/tag119.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0.xml><?xml version="1.0" encoding="utf-8"?>
<p:tagLst xmlns:p="http://schemas.openxmlformats.org/presentationml/2006/main">
  <p:tag name="KSO_WM_BEAUTIFY_FLAG" val="#wm#"/>
  <p:tag name="KSO_WM_TEMPLATE_CATEGORY" val="custom"/>
  <p:tag name="KSO_WM_TEMPLATE_INDEX" val="20205081"/>
</p:tagLst>
</file>

<file path=ppt/tags/tag121.xml><?xml version="1.0" encoding="utf-8"?>
<p:tagLst xmlns:p="http://schemas.openxmlformats.org/presentationml/2006/main">
  <p:tag name="PA" val="v4.1.3"/>
</p:tagLst>
</file>

<file path=ppt/tags/tag122.xml><?xml version="1.0" encoding="utf-8"?>
<p:tagLst xmlns:p="http://schemas.openxmlformats.org/presentationml/2006/main">
  <p:tag name="KSO_WM_BEAUTIFY_FLAG" val="#wm#"/>
  <p:tag name="KSO_WM_TEMPLATE_CATEGORY" val="custom"/>
  <p:tag name="KSO_WM_TEMPLATE_INDEX" val="20205081"/>
</p:tagLst>
</file>

<file path=ppt/tags/tag123.xml><?xml version="1.0" encoding="utf-8"?>
<p:tagLst xmlns:p="http://schemas.openxmlformats.org/presentationml/2006/main">
  <p:tag name="KSO_WPP_MARK_KEY" val="bea52ccc-6ea5-4dc5-b280-50f5a8b88caa"/>
  <p:tag name="COMMONDATA" val="eyJjb3VudCI6NiwiaGRpZCI6IjJjY2NhMzYxNDhjOTMwYzlkM2Q4OWM1OTU3ZTA2MmJkIiwidXNlckNvdW50Ijo2fQ=="/>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8.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5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BEAUTIFY_FLAG" val="#wm#"/>
  <p:tag name="KSO_WM_TEMPLATE_CATEGORY" val="custom"/>
  <p:tag name="KSO_WM_TEMPLATE_INDEX" val="20205081"/>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UNIT_PLACING_PICTURE_USER_VIEWPORT" val="{&quot;height&quot;:7140,&quot;width&quot;:9240}"/>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KSO_WM_BEAUTIFY_FLAG" val="#wm#"/>
  <p:tag name="KSO_WM_TEMPLATE_CATEGORY" val="custom"/>
  <p:tag name="KSO_WM_TEMPLATE_INDEX" val="20205081"/>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205081"/>
</p:tagLst>
</file>

<file path=ppt/tags/tag91.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KSO_WM_BEAUTIFY_FLAG" val="#wm#"/>
  <p:tag name="KSO_WM_TEMPLATE_CATEGORY" val="custom"/>
  <p:tag name="KSO_WM_TEMPLATE_INDEX" val="20205081"/>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4.xml><?xml version="1.0" encoding="utf-8"?>
<p:tagLst xmlns:p="http://schemas.openxmlformats.org/presentationml/2006/main">
  <p:tag name="KSO_WM_BEAUTIFY_FLAG" val="#wm#"/>
  <p:tag name="KSO_WM_TEMPLATE_CATEGORY" val="custom"/>
  <p:tag name="KSO_WM_TEMPLATE_INDEX" val="20205081"/>
</p:tagLst>
</file>

<file path=ppt/tags/tag95.xml><?xml version="1.0" encoding="utf-8"?>
<p:tagLst xmlns:p="http://schemas.openxmlformats.org/presentationml/2006/main">
  <p:tag name="KSO_WM_BEAUTIFY_FLAG" val="#wm#"/>
  <p:tag name="KSO_WM_TEMPLATE_CATEGORY" val="custom"/>
  <p:tag name="KSO_WM_TEMPLATE_INDEX" val="20205081"/>
</p:tagLst>
</file>

<file path=ppt/tags/tag96.xml><?xml version="1.0" encoding="utf-8"?>
<p:tagLst xmlns:p="http://schemas.openxmlformats.org/presentationml/2006/main">
  <p:tag name="KSO_WM_BEAUTIFY_FLAG" val="#wm#"/>
  <p:tag name="KSO_WM_TEMPLATE_CATEGORY" val="custom"/>
  <p:tag name="KSO_WM_TEMPLATE_INDEX" val="20205081"/>
</p:tagLst>
</file>

<file path=ppt/tags/tag97.xml><?xml version="1.0" encoding="utf-8"?>
<p:tagLst xmlns:p="http://schemas.openxmlformats.org/presentationml/2006/main">
  <p:tag name="KSO_WM_BEAUTIFY_FLAG" val="#wm#"/>
  <p:tag name="KSO_WM_TEMPLATE_CATEGORY" val="custom"/>
  <p:tag name="KSO_WM_TEMPLATE_INDEX" val="20205081"/>
</p:tagLst>
</file>

<file path=ppt/tags/tag98.xml><?xml version="1.0" encoding="utf-8"?>
<p:tagLst xmlns:p="http://schemas.openxmlformats.org/presentationml/2006/main">
  <p:tag name="KSO_WM_BEAUTIFY_FLAG" val="#wm#"/>
  <p:tag name="KSO_WM_TEMPLATE_CATEGORY" val="custom"/>
  <p:tag name="KSO_WM_TEMPLATE_INDEX" val="20205081"/>
</p:tagLst>
</file>

<file path=ppt/tags/tag99.xml><?xml version="1.0" encoding="utf-8"?>
<p:tagLst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13603</Words>
  <Application>WPS 演示</Application>
  <PresentationFormat>宽屏</PresentationFormat>
  <Paragraphs>395</Paragraphs>
  <Slides>62</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62</vt:i4>
      </vt:variant>
    </vt:vector>
  </HeadingPairs>
  <TitlesOfParts>
    <vt:vector size="74" baseType="lpstr">
      <vt:lpstr>Arial</vt:lpstr>
      <vt:lpstr>宋体</vt:lpstr>
      <vt:lpstr>Wingdings</vt:lpstr>
      <vt:lpstr>微软雅黑</vt:lpstr>
      <vt:lpstr>Wingdings</vt:lpstr>
      <vt:lpstr>汉仪中黑S</vt:lpstr>
      <vt:lpstr>黑体</vt:lpstr>
      <vt:lpstr>Arial Unicode MS</vt:lpstr>
      <vt:lpstr>Calibri</vt:lpstr>
      <vt:lpstr>Arial</vt:lpstr>
      <vt:lpstr>思源黑体 CN Normal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慌慌张张</cp:lastModifiedBy>
  <cp:revision>158</cp:revision>
  <dcterms:created xsi:type="dcterms:W3CDTF">2019-06-19T02:08:00Z</dcterms:created>
  <dcterms:modified xsi:type="dcterms:W3CDTF">2022-07-14T02:12:08Z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KSOTemplateUUID">
    <vt:lpwstr>v1.0_mb_XMQ2RChvqqCxiTdHVtT05Q==</vt:lpwstr>
  </property>
  <property fmtid="{D5CDD505-2E9C-101B-9397-08002B2CF9AE}" pid="4" name="ICV">
    <vt:lpwstr>06CD3E9B6A4E41D8B9652EB61E17C2DB</vt:lpwstr>
  </property>
</Properties>
</file>